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7"/>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x="18288000" cy="10287000"/>
  <p:notesSz cx="6858000" cy="9144000"/>
  <p:embeddedFontLst>
    <p:embeddedFont>
      <p:font typeface="Program" charset="1" panose="00000000000000000000"/>
      <p:regular r:id="rId51"/>
    </p:embeddedFont>
    <p:embeddedFont>
      <p:font typeface="Now Bold" charset="1" panose="00000800000000000000"/>
      <p:regular r:id="rId52"/>
    </p:embeddedFont>
    <p:embeddedFont>
      <p:font typeface="Arimo" charset="1" panose="020B0604020202020204"/>
      <p:regular r:id="rId53"/>
    </p:embeddedFont>
    <p:embeddedFont>
      <p:font typeface="Raleway Heavy" charset="1" panose="00000000000000000000"/>
      <p:regular r:id="rId54"/>
    </p:embeddedFont>
    <p:embeddedFont>
      <p:font typeface="TT Rounds Condensed Bold" charset="1" panose="02000806030000020003"/>
      <p:regular r:id="rId55"/>
    </p:embeddedFont>
    <p:embeddedFont>
      <p:font typeface="Garet" charset="1" panose="00000000000000000000"/>
      <p:regular r:id="rId56"/>
    </p:embeddedFont>
    <p:embeddedFont>
      <p:font typeface="Garet Bold" charset="1" panose="00000000000000000000"/>
      <p:regular r:id="rId60"/>
    </p:embeddedFont>
    <p:embeddedFont>
      <p:font typeface="Canva Sans Bold" charset="1" panose="020B0803030501040103"/>
      <p:regular r:id="rId62"/>
    </p:embeddedFont>
    <p:embeddedFont>
      <p:font typeface="Canva Sans" charset="1" panose="020B0503030501040103"/>
      <p:regular r:id="rId63"/>
    </p:embeddedFont>
    <p:embeddedFont>
      <p:font typeface="Norwester" charset="1" panose="00000506000000000000"/>
      <p:regular r:id="rId64"/>
    </p:embeddedFont>
    <p:embeddedFont>
      <p:font typeface="TT Rounds Condensed" charset="1" panose="02000506030000020003"/>
      <p:regular r:id="rId7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font" Target="fonts/font63.fntdata"/><Relationship Id="rId68" Type="http://schemas.openxmlformats.org/officeDocument/2006/relationships/notesSlide" Target="notesSlides/notesSlide6.xml"/><Relationship Id="rId16" Type="http://schemas.openxmlformats.org/officeDocument/2006/relationships/slide" Target="slides/slide11.xml"/><Relationship Id="rId2" Type="http://schemas.openxmlformats.org/officeDocument/2006/relationships/presProps" Target="presProps.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font" Target="fonts/font53.fntdata"/><Relationship Id="rId58" Type="http://schemas.openxmlformats.org/officeDocument/2006/relationships/theme" Target="theme/theme2.xml"/><Relationship Id="rId66" Type="http://schemas.openxmlformats.org/officeDocument/2006/relationships/notesSlide" Target="notesSlides/notesSlide4.xml"/><Relationship Id="rId5" Type="http://schemas.openxmlformats.org/officeDocument/2006/relationships/tableStyles" Target="tableStyles.xml"/><Relationship Id="rId61" Type="http://schemas.openxmlformats.org/officeDocument/2006/relationships/notesSlide" Target="notesSlides/notesSlide2.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font" Target="fonts/font56.fntdata"/><Relationship Id="rId64" Type="http://schemas.openxmlformats.org/officeDocument/2006/relationships/font" Target="fonts/font64.fntdata"/><Relationship Id="rId69" Type="http://schemas.openxmlformats.org/officeDocument/2006/relationships/notesSlide" Target="notesSlides/notesSlide7.xml"/><Relationship Id="rId51" Type="http://schemas.openxmlformats.org/officeDocument/2006/relationships/font" Target="fonts/font51.fntdata"/><Relationship Id="rId8" Type="http://schemas.openxmlformats.org/officeDocument/2006/relationships/slide" Target="slides/slide3.xml"/><Relationship Id="rId72" Type="http://schemas.openxmlformats.org/officeDocument/2006/relationships/customXml" Target="../customXml/item2.xml"/><Relationship Id="rId3" Type="http://schemas.openxmlformats.org/officeDocument/2006/relationships/viewProps" Target="viewProps.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notesSlide" Target="notesSlides/notesSlide1.xml"/><Relationship Id="rId67" Type="http://schemas.openxmlformats.org/officeDocument/2006/relationships/notesSlide" Target="notesSlides/notesSlide5.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54.fntdata"/><Relationship Id="rId62" Type="http://schemas.openxmlformats.org/officeDocument/2006/relationships/font" Target="fonts/font62.fntdata"/><Relationship Id="rId70" Type="http://schemas.openxmlformats.org/officeDocument/2006/relationships/font" Target="fonts/font70.fntdata"/><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notesMaster" Target="notesMasters/notesMaster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font" Target="fonts/font52.fntdata"/><Relationship Id="rId60" Type="http://schemas.openxmlformats.org/officeDocument/2006/relationships/font" Target="fonts/font60.fntdata"/><Relationship Id="rId65" Type="http://schemas.openxmlformats.org/officeDocument/2006/relationships/notesSlide" Target="notesSlides/notesSlide3.xml"/><Relationship Id="rId73" Type="http://schemas.openxmlformats.org/officeDocument/2006/relationships/customXml" Target="../customXml/item3.xml"/><Relationship Id="rId4" Type="http://schemas.openxmlformats.org/officeDocument/2006/relationships/theme" Target="theme/theme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font" Target="fonts/font55.fntdata"/><Relationship Id="rId7" Type="http://schemas.openxmlformats.org/officeDocument/2006/relationships/slide" Target="slides/slide2.xml"/><Relationship Id="rId71" Type="http://schemas.openxmlformats.org/officeDocument/2006/relationships/customXml" Target="../customXml/item1.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jpeg>
</file>

<file path=ppt/media/image39.jpeg>
</file>

<file path=ppt/media/image4.png>
</file>

<file path=ppt/media/image40.jpeg>
</file>

<file path=ppt/media/image41.png>
</file>

<file path=ppt/media/image42.svg>
</file>

<file path=ppt/media/image43.png>
</file>

<file path=ppt/media/image44.svg>
</file>

<file path=ppt/media/image45.jpeg>
</file>

<file path=ppt/media/image46.png>
</file>

<file path=ppt/media/image47.svg>
</file>

<file path=ppt/media/image48.png>
</file>

<file path=ppt/media/image49.svg>
</file>

<file path=ppt/media/image5.jpeg>
</file>

<file path=ppt/media/image50.png>
</file>

<file path=ppt/media/image51.svg>
</file>

<file path=ppt/media/image52.jpeg>
</file>

<file path=ppt/media/image53.png>
</file>

<file path=ppt/media/image54.sv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svg>
</file>

<file path=ppt/media/image66.jpeg>
</file>

<file path=ppt/media/image67.jpeg>
</file>

<file path=ppt/media/image68.png>
</file>

<file path=ppt/media/image69.svg>
</file>

<file path=ppt/media/image7.png>
</file>

<file path=ppt/media/image70.png>
</file>

<file path=ppt/media/image71.svg>
</file>

<file path=ppt/media/image72.png>
</file>

<file path=ppt/media/image73.png>
</file>

<file path=ppt/media/image74.png>
</file>

<file path=ppt/media/image75.png>
</file>

<file path=ppt/media/image76.png>
</file>

<file path=ppt/media/image77.png>
</file>

<file path=ppt/media/image78.svg>
</file>

<file path=ppt/media/image79.png>
</file>

<file path=ppt/media/image8.png>
</file>

<file path=ppt/media/image80.svg>
</file>

<file path=ppt/media/image81.jpeg>
</file>

<file path=ppt/media/image9.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4.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7.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 Id="rId3" Target="../media/image42.svg" Type="http://schemas.openxmlformats.org/officeDocument/2006/relationships/image"/><Relationship Id="rId4" Target="../media/image1.png" Type="http://schemas.openxmlformats.org/officeDocument/2006/relationships/image"/><Relationship Id="rId5" Target="../media/image43.png" Type="http://schemas.openxmlformats.org/officeDocument/2006/relationships/image"/><Relationship Id="rId6" Target="../media/image44.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 Id="rId9"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45.jpe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48.png" Type="http://schemas.openxmlformats.org/officeDocument/2006/relationships/image"/><Relationship Id="rId6" Target="../media/image49.svg" Type="http://schemas.openxmlformats.org/officeDocument/2006/relationships/image"/><Relationship Id="rId7" Target="../media/image1.png" Type="http://schemas.openxmlformats.org/officeDocument/2006/relationships/image"/><Relationship Id="rId8" Target="../media/image2.png" Type="http://schemas.openxmlformats.org/officeDocument/2006/relationships/image"/><Relationship Id="rId9"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9.png" Type="http://schemas.openxmlformats.org/officeDocument/2006/relationships/image"/><Relationship Id="rId11" Target="../media/image60.png" Type="http://schemas.openxmlformats.org/officeDocument/2006/relationships/image"/><Relationship Id="rId12" Target="../media/image61.png" Type="http://schemas.openxmlformats.org/officeDocument/2006/relationships/image"/><Relationship Id="rId13" Target="../media/image62.png" Type="http://schemas.openxmlformats.org/officeDocument/2006/relationships/image"/><Relationship Id="rId14" Target="../media/image63.png" Type="http://schemas.openxmlformats.org/officeDocument/2006/relationships/image"/><Relationship Id="rId15" Target="../media/image2.png" Type="http://schemas.openxmlformats.org/officeDocument/2006/relationships/image"/><Relationship Id="rId16" Target="../media/image3.svg" Type="http://schemas.openxmlformats.org/officeDocument/2006/relationships/image"/><Relationship Id="rId17" Target="../media/image4.png" Type="http://schemas.openxmlformats.org/officeDocument/2006/relationships/image"/><Relationship Id="rId2" Target="../media/image52.jpeg" Type="http://schemas.openxmlformats.org/officeDocument/2006/relationships/image"/><Relationship Id="rId3" Target="../media/image1.png" Type="http://schemas.openxmlformats.org/officeDocument/2006/relationships/image"/><Relationship Id="rId4" Target="../media/image53.png" Type="http://schemas.openxmlformats.org/officeDocument/2006/relationships/image"/><Relationship Id="rId5" Target="../media/image54.svg" Type="http://schemas.openxmlformats.org/officeDocument/2006/relationships/image"/><Relationship Id="rId6" Target="../media/image55.png" Type="http://schemas.openxmlformats.org/officeDocument/2006/relationships/image"/><Relationship Id="rId7" Target="../media/image56.png" Type="http://schemas.openxmlformats.org/officeDocument/2006/relationships/image"/><Relationship Id="rId8" Target="../media/image57.png" Type="http://schemas.openxmlformats.org/officeDocument/2006/relationships/image"/><Relationship Id="rId9" Target="../media/image5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4.png" Type="http://schemas.openxmlformats.org/officeDocument/2006/relationships/image"/><Relationship Id="rId4" Target="../media/image65.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6.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6.jpeg" Type="http://schemas.openxmlformats.org/officeDocument/2006/relationships/image"/><Relationship Id="rId5" Target="../media/image34.png" Type="http://schemas.openxmlformats.org/officeDocument/2006/relationships/image"/><Relationship Id="rId6" Target="../media/image35.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 Id="rId9" Target="../media/image4.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7.jpeg" Type="http://schemas.openxmlformats.org/officeDocument/2006/relationships/image"/><Relationship Id="rId4" Target="../media/image36.png" Type="http://schemas.openxmlformats.org/officeDocument/2006/relationships/image"/><Relationship Id="rId5" Target="../media/image37.sv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 Id="rId8" Target="../media/image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jpe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 Id="rId3" Target="../media/image42.svg" Type="http://schemas.openxmlformats.org/officeDocument/2006/relationships/image"/><Relationship Id="rId4" Target="../media/image1.png" Type="http://schemas.openxmlformats.org/officeDocument/2006/relationships/image"/><Relationship Id="rId5" Target="../media/image43.png" Type="http://schemas.openxmlformats.org/officeDocument/2006/relationships/image"/><Relationship Id="rId6" Target="../media/image44.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 Id="rId9"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svg" Type="http://schemas.openxmlformats.org/officeDocument/2006/relationships/image"/><Relationship Id="rId12" Target="../media/image4.png" Type="http://schemas.openxmlformats.org/officeDocument/2006/relationships/image"/><Relationship Id="rId2" Target="../media/image5.jpeg" Type="http://schemas.openxmlformats.org/officeDocument/2006/relationships/image"/><Relationship Id="rId3" Target="../media/image6.jpe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jpeg" Type="http://schemas.openxmlformats.org/officeDocument/2006/relationships/image"/><Relationship Id="rId7" Target="../media/image10.jpeg" Type="http://schemas.openxmlformats.org/officeDocument/2006/relationships/image"/><Relationship Id="rId8" Target="../media/image11.jpeg" Type="http://schemas.openxmlformats.org/officeDocument/2006/relationships/image"/><Relationship Id="rId9" Target="../media/image1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5.jpeg" Type="http://schemas.openxmlformats.org/officeDocument/2006/relationships/image"/><Relationship Id="rId3" Target="../media/image68.png" Type="http://schemas.openxmlformats.org/officeDocument/2006/relationships/image"/><Relationship Id="rId4" Target="../media/image69.svg" Type="http://schemas.openxmlformats.org/officeDocument/2006/relationships/image"/><Relationship Id="rId5" Target="../media/image1.pn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 Id="rId8" Target="../media/image4.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7.png" Type="http://schemas.openxmlformats.org/officeDocument/2006/relationships/image"/><Relationship Id="rId11" Target="../media/image58.png" Type="http://schemas.openxmlformats.org/officeDocument/2006/relationships/image"/><Relationship Id="rId12" Target="../media/image59.png" Type="http://schemas.openxmlformats.org/officeDocument/2006/relationships/image"/><Relationship Id="rId13" Target="../media/image60.png" Type="http://schemas.openxmlformats.org/officeDocument/2006/relationships/image"/><Relationship Id="rId14" Target="../media/image73.png" Type="http://schemas.openxmlformats.org/officeDocument/2006/relationships/image"/><Relationship Id="rId15" Target="../media/image74.png" Type="http://schemas.openxmlformats.org/officeDocument/2006/relationships/image"/><Relationship Id="rId16" Target="../media/image63.png" Type="http://schemas.openxmlformats.org/officeDocument/2006/relationships/image"/><Relationship Id="rId17" Target="../media/image2.png" Type="http://schemas.openxmlformats.org/officeDocument/2006/relationships/image"/><Relationship Id="rId18" Target="../media/image3.svg" Type="http://schemas.openxmlformats.org/officeDocument/2006/relationships/image"/><Relationship Id="rId19" Target="../media/image4.png" Type="http://schemas.openxmlformats.org/officeDocument/2006/relationships/image"/><Relationship Id="rId2" Target="../media/image52.jpeg" Type="http://schemas.openxmlformats.org/officeDocument/2006/relationships/image"/><Relationship Id="rId3" Target="../media/image70.png" Type="http://schemas.openxmlformats.org/officeDocument/2006/relationships/image"/><Relationship Id="rId4" Target="../media/image71.svg" Type="http://schemas.openxmlformats.org/officeDocument/2006/relationships/image"/><Relationship Id="rId5" Target="../media/image1.png" Type="http://schemas.openxmlformats.org/officeDocument/2006/relationships/image"/><Relationship Id="rId6" Target="../media/image53.png" Type="http://schemas.openxmlformats.org/officeDocument/2006/relationships/image"/><Relationship Id="rId7" Target="../media/image54.svg" Type="http://schemas.openxmlformats.org/officeDocument/2006/relationships/image"/><Relationship Id="rId8" Target="../media/image72.png" Type="http://schemas.openxmlformats.org/officeDocument/2006/relationships/image"/><Relationship Id="rId9" Target="../media/image56.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4.png" Type="http://schemas.openxmlformats.org/officeDocument/2006/relationships/image"/><Relationship Id="rId4" Target="../media/image65.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66.jpe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jpeg" Type="http://schemas.openxmlformats.org/officeDocument/2006/relationships/image"/><Relationship Id="rId4" Target="../media/image34.png" Type="http://schemas.openxmlformats.org/officeDocument/2006/relationships/image"/><Relationship Id="rId5" Target="../media/image35.sv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 Id="rId8" Target="../media/image4.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6.png" Type="http://schemas.openxmlformats.org/officeDocument/2006/relationships/image"/><Relationship Id="rId2" Target="../notesSlides/notesSlide6.xml" Type="http://schemas.openxmlformats.org/officeDocument/2006/relationships/notesSlide"/><Relationship Id="rId3" Target="../media/image1.png" Type="http://schemas.openxmlformats.org/officeDocument/2006/relationships/image"/><Relationship Id="rId4" Target="../media/image36.png" Type="http://schemas.openxmlformats.org/officeDocument/2006/relationships/image"/><Relationship Id="rId5" Target="../media/image37.sv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 Id="rId8" Target="../media/image4.png" Type="http://schemas.openxmlformats.org/officeDocument/2006/relationships/image"/><Relationship Id="rId9" Target="../media/image75.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40.jpeg" Type="http://schemas.openxmlformats.org/officeDocument/2006/relationships/image"/><Relationship Id="rId4" Target="../media/image1.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 Id="rId3" Target="../media/image42.svg" Type="http://schemas.openxmlformats.org/officeDocument/2006/relationships/image"/><Relationship Id="rId4" Target="../media/image1.png" Type="http://schemas.openxmlformats.org/officeDocument/2006/relationships/image"/><Relationship Id="rId5" Target="../media/image43.png" Type="http://schemas.openxmlformats.org/officeDocument/2006/relationships/image"/><Relationship Id="rId6" Target="../media/image44.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 Id="rId9" Target="../media/image4.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45.jpe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77.png" Type="http://schemas.openxmlformats.org/officeDocument/2006/relationships/image"/><Relationship Id="rId6" Target="../media/image78.svg" Type="http://schemas.openxmlformats.org/officeDocument/2006/relationships/image"/><Relationship Id="rId7" Target="../media/image1.png" Type="http://schemas.openxmlformats.org/officeDocument/2006/relationships/image"/><Relationship Id="rId8" Target="../media/image2.png" Type="http://schemas.openxmlformats.org/officeDocument/2006/relationships/image"/><Relationship Id="rId9"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media/image1.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7.png" Type="http://schemas.openxmlformats.org/officeDocument/2006/relationships/image"/><Relationship Id="rId11" Target="../media/image58.png" Type="http://schemas.openxmlformats.org/officeDocument/2006/relationships/image"/><Relationship Id="rId12" Target="../media/image59.png" Type="http://schemas.openxmlformats.org/officeDocument/2006/relationships/image"/><Relationship Id="rId13" Target="../media/image60.png" Type="http://schemas.openxmlformats.org/officeDocument/2006/relationships/image"/><Relationship Id="rId14" Target="../media/image73.png" Type="http://schemas.openxmlformats.org/officeDocument/2006/relationships/image"/><Relationship Id="rId15" Target="../media/image62.png" Type="http://schemas.openxmlformats.org/officeDocument/2006/relationships/image"/><Relationship Id="rId16" Target="../media/image63.png" Type="http://schemas.openxmlformats.org/officeDocument/2006/relationships/image"/><Relationship Id="rId17" Target="../media/image2.png" Type="http://schemas.openxmlformats.org/officeDocument/2006/relationships/image"/><Relationship Id="rId18" Target="../media/image3.svg" Type="http://schemas.openxmlformats.org/officeDocument/2006/relationships/image"/><Relationship Id="rId19" Target="../media/image4.png" Type="http://schemas.openxmlformats.org/officeDocument/2006/relationships/image"/><Relationship Id="rId2" Target="../media/image52.jpeg" Type="http://schemas.openxmlformats.org/officeDocument/2006/relationships/image"/><Relationship Id="rId3" Target="../media/image70.png" Type="http://schemas.openxmlformats.org/officeDocument/2006/relationships/image"/><Relationship Id="rId4" Target="../media/image71.svg" Type="http://schemas.openxmlformats.org/officeDocument/2006/relationships/image"/><Relationship Id="rId5" Target="../media/image1.png" Type="http://schemas.openxmlformats.org/officeDocument/2006/relationships/image"/><Relationship Id="rId6" Target="../media/image53.png" Type="http://schemas.openxmlformats.org/officeDocument/2006/relationships/image"/><Relationship Id="rId7" Target="../media/image54.svg" Type="http://schemas.openxmlformats.org/officeDocument/2006/relationships/image"/><Relationship Id="rId8" Target="../media/image55.png" Type="http://schemas.openxmlformats.org/officeDocument/2006/relationships/image"/><Relationship Id="rId9" Target="../media/image56.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4.png" Type="http://schemas.openxmlformats.org/officeDocument/2006/relationships/image"/><Relationship Id="rId4" Target="../media/image65.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6.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jpeg" Type="http://schemas.openxmlformats.org/officeDocument/2006/relationships/image"/><Relationship Id="rId4" Target="../media/image34.png" Type="http://schemas.openxmlformats.org/officeDocument/2006/relationships/image"/><Relationship Id="rId5" Target="../media/image35.sv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 Id="rId8" Target="../media/image4.pn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7.jpeg" Type="http://schemas.openxmlformats.org/officeDocument/2006/relationships/image"/><Relationship Id="rId4" Target="../media/image36.png" Type="http://schemas.openxmlformats.org/officeDocument/2006/relationships/image"/><Relationship Id="rId5" Target="../media/image37.sv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 Id="rId8" Target="../media/image4.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jpe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 Id="rId3" Target="../media/image42.svg" Type="http://schemas.openxmlformats.org/officeDocument/2006/relationships/image"/><Relationship Id="rId4" Target="../media/image1.png" Type="http://schemas.openxmlformats.org/officeDocument/2006/relationships/image"/><Relationship Id="rId5" Target="../media/image43.png" Type="http://schemas.openxmlformats.org/officeDocument/2006/relationships/image"/><Relationship Id="rId6" Target="../media/image44.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 Id="rId9" Target="../media/image4.pn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45.jpe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79.png" Type="http://schemas.openxmlformats.org/officeDocument/2006/relationships/image"/><Relationship Id="rId6" Target="../media/image80.svg" Type="http://schemas.openxmlformats.org/officeDocument/2006/relationships/image"/><Relationship Id="rId7" Target="../media/image1.png" Type="http://schemas.openxmlformats.org/officeDocument/2006/relationships/image"/><Relationship Id="rId8" Target="../media/image2.png" Type="http://schemas.openxmlformats.org/officeDocument/2006/relationships/image"/><Relationship Id="rId9" Target="../media/image3.sv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7.png" Type="http://schemas.openxmlformats.org/officeDocument/2006/relationships/image"/><Relationship Id="rId11" Target="../media/image58.png" Type="http://schemas.openxmlformats.org/officeDocument/2006/relationships/image"/><Relationship Id="rId12" Target="../media/image59.png" Type="http://schemas.openxmlformats.org/officeDocument/2006/relationships/image"/><Relationship Id="rId13" Target="../media/image73.png" Type="http://schemas.openxmlformats.org/officeDocument/2006/relationships/image"/><Relationship Id="rId14" Target="../media/image62.png" Type="http://schemas.openxmlformats.org/officeDocument/2006/relationships/image"/><Relationship Id="rId15" Target="../media/image63.png" Type="http://schemas.openxmlformats.org/officeDocument/2006/relationships/image"/><Relationship Id="rId16" Target="../media/image2.png" Type="http://schemas.openxmlformats.org/officeDocument/2006/relationships/image"/><Relationship Id="rId17" Target="../media/image3.svg" Type="http://schemas.openxmlformats.org/officeDocument/2006/relationships/image"/><Relationship Id="rId18" Target="../media/image4.png" Type="http://schemas.openxmlformats.org/officeDocument/2006/relationships/image"/><Relationship Id="rId2" Target="../media/image52.jpeg" Type="http://schemas.openxmlformats.org/officeDocument/2006/relationships/image"/><Relationship Id="rId3" Target="../media/image70.png" Type="http://schemas.openxmlformats.org/officeDocument/2006/relationships/image"/><Relationship Id="rId4" Target="../media/image71.svg" Type="http://schemas.openxmlformats.org/officeDocument/2006/relationships/image"/><Relationship Id="rId5" Target="../media/image1.png" Type="http://schemas.openxmlformats.org/officeDocument/2006/relationships/image"/><Relationship Id="rId6" Target="../media/image53.png" Type="http://schemas.openxmlformats.org/officeDocument/2006/relationships/image"/><Relationship Id="rId7" Target="../media/image54.svg" Type="http://schemas.openxmlformats.org/officeDocument/2006/relationships/image"/><Relationship Id="rId8" Target="../media/image55.png" Type="http://schemas.openxmlformats.org/officeDocument/2006/relationships/image"/><Relationship Id="rId9" Target="../media/image56.pn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4.png" Type="http://schemas.openxmlformats.org/officeDocument/2006/relationships/image"/><Relationship Id="rId4" Target="../media/image65.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6.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1.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6.png" Type="http://schemas.openxmlformats.org/officeDocument/2006/relationships/image"/><Relationship Id="rId4" Target="../media/image17.png" Type="http://schemas.openxmlformats.org/officeDocument/2006/relationships/image"/><Relationship Id="rId5" Target="../media/image1.pn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 Id="rId8"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11" Target="../media/image23.svg" Type="http://schemas.openxmlformats.org/officeDocument/2006/relationships/image"/><Relationship Id="rId12" Target="../media/image24.png" Type="http://schemas.openxmlformats.org/officeDocument/2006/relationships/image"/><Relationship Id="rId13" Target="../media/image25.svg" Type="http://schemas.openxmlformats.org/officeDocument/2006/relationships/image"/><Relationship Id="rId14" Target="../media/image26.png" Type="http://schemas.openxmlformats.org/officeDocument/2006/relationships/image"/><Relationship Id="rId15" Target="../media/image27.svg" Type="http://schemas.openxmlformats.org/officeDocument/2006/relationships/image"/><Relationship Id="rId16" Target="../media/image28.png" Type="http://schemas.openxmlformats.org/officeDocument/2006/relationships/image"/><Relationship Id="rId17" Target="../media/image29.svg" Type="http://schemas.openxmlformats.org/officeDocument/2006/relationships/image"/><Relationship Id="rId18" Target="../media/image30.png" Type="http://schemas.openxmlformats.org/officeDocument/2006/relationships/image"/><Relationship Id="rId19" Target="../media/image31.svg" Type="http://schemas.openxmlformats.org/officeDocument/2006/relationships/image"/><Relationship Id="rId2" Target="../media/image1.png" Type="http://schemas.openxmlformats.org/officeDocument/2006/relationships/image"/><Relationship Id="rId20" Target="../media/image32.png" Type="http://schemas.openxmlformats.org/officeDocument/2006/relationships/image"/><Relationship Id="rId21" Target="../media/image33.sv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18.png" Type="http://schemas.openxmlformats.org/officeDocument/2006/relationships/image"/><Relationship Id="rId7" Target="../media/image19.png" Type="http://schemas.openxmlformats.org/officeDocument/2006/relationships/image"/><Relationship Id="rId8" Target="../media/image20.svg" Type="http://schemas.openxmlformats.org/officeDocument/2006/relationships/image"/><Relationship Id="rId9" Target="../media/image2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11.jpeg" Type="http://schemas.openxmlformats.org/officeDocument/2006/relationships/image"/><Relationship Id="rId5" Target="../media/image34.png" Type="http://schemas.openxmlformats.org/officeDocument/2006/relationships/image"/><Relationship Id="rId6" Target="../media/image35.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 Id="rId9"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notesSlides/notesSlide3.xml" Type="http://schemas.openxmlformats.org/officeDocument/2006/relationships/notesSlide"/><Relationship Id="rId3" Target="../media/image1.png" Type="http://schemas.openxmlformats.org/officeDocument/2006/relationships/image"/><Relationship Id="rId4" Target="../media/image36.png" Type="http://schemas.openxmlformats.org/officeDocument/2006/relationships/image"/><Relationship Id="rId5" Target="../media/image37.svg" Type="http://schemas.openxmlformats.org/officeDocument/2006/relationships/image"/><Relationship Id="rId6" Target="../media/image38.jpeg" Type="http://schemas.openxmlformats.org/officeDocument/2006/relationships/image"/><Relationship Id="rId7" Target="../media/image39.jpeg" Type="http://schemas.openxmlformats.org/officeDocument/2006/relationships/image"/><Relationship Id="rId8" Target="../media/image2.png" Type="http://schemas.openxmlformats.org/officeDocument/2006/relationships/image"/><Relationship Id="rId9" Target="../media/image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jpe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5529274" y="7385900"/>
            <a:ext cx="7229451" cy="47625"/>
            <a:chOff x="0" y="0"/>
            <a:chExt cx="9639268" cy="63500"/>
          </a:xfrm>
        </p:grpSpPr>
        <p:sp>
          <p:nvSpPr>
            <p:cNvPr name="Freeform 3" id="3"/>
            <p:cNvSpPr/>
            <p:nvPr/>
          </p:nvSpPr>
          <p:spPr>
            <a:xfrm flipH="false" flipV="false" rot="0">
              <a:off x="31750" y="0"/>
              <a:ext cx="9575800" cy="63500"/>
            </a:xfrm>
            <a:custGeom>
              <a:avLst/>
              <a:gdLst/>
              <a:ahLst/>
              <a:cxnLst/>
              <a:rect r="r" b="b" t="t" l="l"/>
              <a:pathLst>
                <a:path h="63500" w="9575800">
                  <a:moveTo>
                    <a:pt x="0" y="0"/>
                  </a:moveTo>
                  <a:lnTo>
                    <a:pt x="9575800" y="0"/>
                  </a:lnTo>
                  <a:lnTo>
                    <a:pt x="9575800" y="63500"/>
                  </a:lnTo>
                  <a:lnTo>
                    <a:pt x="0" y="63500"/>
                  </a:lnTo>
                  <a:close/>
                </a:path>
              </a:pathLst>
            </a:custGeom>
            <a:solidFill>
              <a:srgbClr val="EDA769"/>
            </a:solidFill>
          </p:spPr>
        </p:sp>
      </p:grpSp>
      <p:sp>
        <p:nvSpPr>
          <p:cNvPr name="TextBox 4" id="4"/>
          <p:cNvSpPr txBox="true"/>
          <p:nvPr/>
        </p:nvSpPr>
        <p:spPr>
          <a:xfrm rot="0">
            <a:off x="4106514" y="5276939"/>
            <a:ext cx="10074970" cy="1832737"/>
          </a:xfrm>
          <a:prstGeom prst="rect">
            <a:avLst/>
          </a:prstGeom>
        </p:spPr>
        <p:txBody>
          <a:bodyPr anchor="t" rtlCol="false" tIns="0" lIns="0" bIns="0" rIns="0">
            <a:spAutoFit/>
          </a:bodyPr>
          <a:lstStyle/>
          <a:p>
            <a:pPr algn="ctr">
              <a:lnSpc>
                <a:spcPts val="13439"/>
              </a:lnSpc>
            </a:pPr>
            <a:r>
              <a:rPr lang="en-US" sz="9600">
                <a:solidFill>
                  <a:srgbClr val="1D1D1F"/>
                </a:solidFill>
                <a:latin typeface="Program"/>
                <a:ea typeface="Program"/>
                <a:cs typeface="Program"/>
                <a:sym typeface="Program"/>
              </a:rPr>
              <a:t>DATASHIELDX</a:t>
            </a:r>
          </a:p>
        </p:txBody>
      </p:sp>
      <p:grpSp>
        <p:nvGrpSpPr>
          <p:cNvPr name="Group 5" id="5"/>
          <p:cNvGrpSpPr/>
          <p:nvPr/>
        </p:nvGrpSpPr>
        <p:grpSpPr>
          <a:xfrm rot="0">
            <a:off x="6907919" y="1713029"/>
            <a:ext cx="4472161" cy="3935384"/>
            <a:chOff x="0" y="0"/>
            <a:chExt cx="5962882" cy="5247179"/>
          </a:xfrm>
        </p:grpSpPr>
        <p:sp>
          <p:nvSpPr>
            <p:cNvPr name="Freeform 6" id="6"/>
            <p:cNvSpPr/>
            <p:nvPr/>
          </p:nvSpPr>
          <p:spPr>
            <a:xfrm flipH="false" flipV="false" rot="0">
              <a:off x="0" y="0"/>
              <a:ext cx="5962919" cy="5247217"/>
            </a:xfrm>
            <a:custGeom>
              <a:avLst/>
              <a:gdLst/>
              <a:ahLst/>
              <a:cxnLst/>
              <a:rect r="r" b="b" t="t" l="l"/>
              <a:pathLst>
                <a:path h="5247217" w="5962919">
                  <a:moveTo>
                    <a:pt x="534503" y="0"/>
                  </a:moveTo>
                  <a:lnTo>
                    <a:pt x="5428416" y="0"/>
                  </a:lnTo>
                  <a:cubicBezTo>
                    <a:pt x="5570176" y="0"/>
                    <a:pt x="5706128" y="56314"/>
                    <a:pt x="5806367" y="156552"/>
                  </a:cubicBezTo>
                  <a:cubicBezTo>
                    <a:pt x="5906606" y="256791"/>
                    <a:pt x="5962919" y="392744"/>
                    <a:pt x="5962919" y="534503"/>
                  </a:cubicBezTo>
                  <a:lnTo>
                    <a:pt x="5962919" y="4712714"/>
                  </a:lnTo>
                  <a:cubicBezTo>
                    <a:pt x="5962919" y="5007911"/>
                    <a:pt x="5723614" y="5247217"/>
                    <a:pt x="5428416" y="5247217"/>
                  </a:cubicBezTo>
                  <a:lnTo>
                    <a:pt x="534503" y="5247217"/>
                  </a:lnTo>
                  <a:cubicBezTo>
                    <a:pt x="392744" y="5247217"/>
                    <a:pt x="256791" y="5190903"/>
                    <a:pt x="156552" y="5090664"/>
                  </a:cubicBezTo>
                  <a:cubicBezTo>
                    <a:pt x="56314" y="4990426"/>
                    <a:pt x="0" y="4854473"/>
                    <a:pt x="0" y="4712714"/>
                  </a:cubicBezTo>
                  <a:lnTo>
                    <a:pt x="0" y="534503"/>
                  </a:lnTo>
                  <a:cubicBezTo>
                    <a:pt x="0" y="392744"/>
                    <a:pt x="56314" y="256791"/>
                    <a:pt x="156552" y="156552"/>
                  </a:cubicBezTo>
                  <a:cubicBezTo>
                    <a:pt x="256791" y="56314"/>
                    <a:pt x="392744" y="0"/>
                    <a:pt x="534503" y="0"/>
                  </a:cubicBezTo>
                  <a:close/>
                </a:path>
              </a:pathLst>
            </a:custGeom>
            <a:blipFill>
              <a:blip r:embed="rId2"/>
              <a:stretch>
                <a:fillRect l="-20436" t="0" r="-20436" b="0"/>
              </a:stretch>
            </a:blipFill>
            <a:ln w="76200" cap="rnd">
              <a:solidFill>
                <a:srgbClr val="545454"/>
              </a:solidFill>
              <a:prstDash val="solid"/>
              <a:round/>
            </a:ln>
          </p:spPr>
        </p:sp>
      </p:grpSp>
      <p:sp>
        <p:nvSpPr>
          <p:cNvPr name="Freeform 7" id="7"/>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152400" y="9394217"/>
            <a:ext cx="3809868" cy="625179"/>
            <a:chOff x="0" y="0"/>
            <a:chExt cx="5079824" cy="833572"/>
          </a:xfrm>
        </p:grpSpPr>
        <p:sp>
          <p:nvSpPr>
            <p:cNvPr name="Freeform 9" id="9"/>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5"/>
              <a:stretch>
                <a:fillRect l="0" t="-239" r="0" b="-233"/>
              </a:stretch>
            </a:blipFill>
          </p:spPr>
        </p:sp>
      </p:grpSp>
      <p:sp>
        <p:nvSpPr>
          <p:cNvPr name="TextBox 10" id="10"/>
          <p:cNvSpPr txBox="true"/>
          <p:nvPr/>
        </p:nvSpPr>
        <p:spPr>
          <a:xfrm rot="0">
            <a:off x="5406845" y="7665234"/>
            <a:ext cx="7474309" cy="405892"/>
          </a:xfrm>
          <a:prstGeom prst="rect">
            <a:avLst/>
          </a:prstGeom>
        </p:spPr>
        <p:txBody>
          <a:bodyPr anchor="t" rtlCol="false" tIns="0" lIns="0" bIns="0" rIns="0">
            <a:spAutoFit/>
          </a:bodyPr>
          <a:lstStyle/>
          <a:p>
            <a:pPr algn="ctr">
              <a:lnSpc>
                <a:spcPts val="3358"/>
              </a:lnSpc>
            </a:pPr>
            <a:r>
              <a:rPr lang="en-US" b="true" sz="2400" spc="480">
                <a:solidFill>
                  <a:srgbClr val="1D1D1F"/>
                </a:solidFill>
                <a:latin typeface="Now Bold"/>
                <a:ea typeface="Now Bold"/>
                <a:cs typeface="Now Bold"/>
                <a:sym typeface="Now Bold"/>
              </a:rPr>
              <a:t>A DATA LOSS PREVENTION TOOL</a:t>
            </a:r>
          </a:p>
        </p:txBody>
      </p:sp>
      <p:sp>
        <p:nvSpPr>
          <p:cNvPr name="TextBox 11" id="11"/>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12" id="12"/>
          <p:cNvSpPr txBox="true"/>
          <p:nvPr/>
        </p:nvSpPr>
        <p:spPr>
          <a:xfrm rot="0">
            <a:off x="12881154" y="939088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
        <p:nvSpPr>
          <p:cNvPr name="TextBox 13" id="13"/>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1888901"/>
          <a:ext cx="16205200" cy="7048500"/>
        </p:xfrm>
        <a:graphic>
          <a:graphicData uri="http://schemas.openxmlformats.org/drawingml/2006/table">
            <a:tbl>
              <a:tblPr/>
              <a:tblGrid>
                <a:gridCol w="3241040"/>
                <a:gridCol w="3241040"/>
                <a:gridCol w="3241040"/>
                <a:gridCol w="3241040"/>
                <a:gridCol w="3241040"/>
              </a:tblGrid>
              <a:tr h="1409700">
                <a:tc>
                  <a:txBody>
                    <a:bodyPr anchor="t" rtlCol="false"/>
                    <a:lstStyle/>
                    <a:p>
                      <a:pPr algn="ctr">
                        <a:lnSpc>
                          <a:spcPts val="2520"/>
                        </a:lnSpc>
                        <a:defRPr/>
                      </a:pPr>
                      <a:r>
                        <a:rPr lang="en-US" sz="1800" b="true">
                          <a:solidFill>
                            <a:srgbClr val="1D1D1F"/>
                          </a:solidFill>
                          <a:latin typeface="Garet Bold"/>
                          <a:ea typeface="Garet Bold"/>
                          <a:cs typeface="Garet Bold"/>
                          <a:sym typeface="Garet Bold"/>
                        </a:rPr>
                        <a:t>Application References</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Brute-force attack identification</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URL blocking algorithm</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URL blocking extension</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Attack reporting system</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A</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B</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C</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DATASHIELDX</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bl>
          </a:graphicData>
        </a:graphic>
      </p:graphicFrame>
      <p:sp>
        <p:nvSpPr>
          <p:cNvPr name="Freeform 3" id="3"/>
          <p:cNvSpPr/>
          <p:nvPr/>
        </p:nvSpPr>
        <p:spPr>
          <a:xfrm flipH="false" flipV="false" rot="0">
            <a:off x="5482960" y="6475247"/>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4" id="4"/>
          <p:cNvSpPr/>
          <p:nvPr/>
        </p:nvSpPr>
        <p:spPr>
          <a:xfrm flipH="false" flipV="false" rot="0">
            <a:off x="8634414" y="7860222"/>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5" id="5"/>
          <p:cNvSpPr/>
          <p:nvPr/>
        </p:nvSpPr>
        <p:spPr>
          <a:xfrm flipH="false" flipV="false" rot="0">
            <a:off x="11938827" y="7860222"/>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grpSp>
        <p:nvGrpSpPr>
          <p:cNvPr name="Group 6" id="6"/>
          <p:cNvGrpSpPr/>
          <p:nvPr/>
        </p:nvGrpSpPr>
        <p:grpSpPr>
          <a:xfrm rot="0">
            <a:off x="251399" y="194547"/>
            <a:ext cx="1554601" cy="1419763"/>
            <a:chOff x="0" y="0"/>
            <a:chExt cx="2072801" cy="1893017"/>
          </a:xfrm>
        </p:grpSpPr>
        <p:sp>
          <p:nvSpPr>
            <p:cNvPr name="Freeform 7" id="7"/>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4"/>
              <a:stretch>
                <a:fillRect l="-23104" t="0" r="-23104" b="0"/>
              </a:stretch>
            </a:blipFill>
          </p:spPr>
        </p:sp>
      </p:grpSp>
      <p:sp>
        <p:nvSpPr>
          <p:cNvPr name="Freeform 8" id="8"/>
          <p:cNvSpPr/>
          <p:nvPr/>
        </p:nvSpPr>
        <p:spPr>
          <a:xfrm flipH="false" flipV="false" rot="0">
            <a:off x="5482960" y="5053504"/>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8634414" y="6456733"/>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5482960" y="3593401"/>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1" id="11"/>
          <p:cNvSpPr/>
          <p:nvPr/>
        </p:nvSpPr>
        <p:spPr>
          <a:xfrm flipH="false" flipV="false" rot="0">
            <a:off x="8634414" y="507201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2" id="12"/>
          <p:cNvSpPr/>
          <p:nvPr/>
        </p:nvSpPr>
        <p:spPr>
          <a:xfrm flipH="false" flipV="false" rot="0">
            <a:off x="8634414" y="3593401"/>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1944112" y="507201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4" id="14"/>
          <p:cNvSpPr/>
          <p:nvPr/>
        </p:nvSpPr>
        <p:spPr>
          <a:xfrm flipH="false" flipV="false" rot="0">
            <a:off x="11944112" y="3593401"/>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5" id="15"/>
          <p:cNvSpPr/>
          <p:nvPr/>
        </p:nvSpPr>
        <p:spPr>
          <a:xfrm flipH="false" flipV="false" rot="0">
            <a:off x="11944112" y="6456733"/>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6" id="1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7" id="17"/>
          <p:cNvGrpSpPr/>
          <p:nvPr/>
        </p:nvGrpSpPr>
        <p:grpSpPr>
          <a:xfrm rot="0">
            <a:off x="152400" y="9394217"/>
            <a:ext cx="3809868" cy="625179"/>
            <a:chOff x="0" y="0"/>
            <a:chExt cx="5079824" cy="833572"/>
          </a:xfrm>
        </p:grpSpPr>
        <p:sp>
          <p:nvSpPr>
            <p:cNvPr name="Freeform 18" id="1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9"/>
              <a:stretch>
                <a:fillRect l="0" t="-239" r="0" b="-233"/>
              </a:stretch>
            </a:blipFill>
          </p:spPr>
        </p:sp>
      </p:grpSp>
      <p:grpSp>
        <p:nvGrpSpPr>
          <p:cNvPr name="Group 19" id="19"/>
          <p:cNvGrpSpPr/>
          <p:nvPr/>
        </p:nvGrpSpPr>
        <p:grpSpPr>
          <a:xfrm rot="0">
            <a:off x="8311149" y="9509157"/>
            <a:ext cx="38100" cy="392809"/>
            <a:chOff x="0" y="0"/>
            <a:chExt cx="50800" cy="523745"/>
          </a:xfrm>
        </p:grpSpPr>
        <p:sp>
          <p:nvSpPr>
            <p:cNvPr name="Freeform 20" id="2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21" id="21"/>
          <p:cNvGrpSpPr/>
          <p:nvPr/>
        </p:nvGrpSpPr>
        <p:grpSpPr>
          <a:xfrm rot="0">
            <a:off x="10715459" y="9488389"/>
            <a:ext cx="38100" cy="392809"/>
            <a:chOff x="0" y="0"/>
            <a:chExt cx="50800" cy="523745"/>
          </a:xfrm>
        </p:grpSpPr>
        <p:sp>
          <p:nvSpPr>
            <p:cNvPr name="Freeform 22" id="2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Freeform 23" id="23"/>
          <p:cNvSpPr/>
          <p:nvPr/>
        </p:nvSpPr>
        <p:spPr>
          <a:xfrm flipH="false" flipV="false" rot="0">
            <a:off x="5477675" y="7860222"/>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24" id="24"/>
          <p:cNvSpPr/>
          <p:nvPr/>
        </p:nvSpPr>
        <p:spPr>
          <a:xfrm flipH="false" flipV="false" rot="0">
            <a:off x="15167811" y="3556373"/>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5" id="25"/>
          <p:cNvSpPr/>
          <p:nvPr/>
        </p:nvSpPr>
        <p:spPr>
          <a:xfrm flipH="false" flipV="false" rot="0">
            <a:off x="15167811" y="4992662"/>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6" id="26"/>
          <p:cNvSpPr/>
          <p:nvPr/>
        </p:nvSpPr>
        <p:spPr>
          <a:xfrm flipH="false" flipV="false" rot="0">
            <a:off x="15162526" y="6456733"/>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27" id="27"/>
          <p:cNvSpPr/>
          <p:nvPr/>
        </p:nvSpPr>
        <p:spPr>
          <a:xfrm flipH="false" flipV="false" rot="0">
            <a:off x="15167811" y="7860222"/>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TextBox 28" id="28"/>
          <p:cNvSpPr txBox="true"/>
          <p:nvPr/>
        </p:nvSpPr>
        <p:spPr>
          <a:xfrm rot="0">
            <a:off x="6531906" y="608320"/>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RESEARCH GAP</a:t>
            </a:r>
          </a:p>
        </p:txBody>
      </p:sp>
      <p:sp>
        <p:nvSpPr>
          <p:cNvPr name="TextBox 29" id="2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10</a:t>
            </a:r>
          </a:p>
        </p:txBody>
      </p:sp>
      <p:sp>
        <p:nvSpPr>
          <p:cNvPr name="TextBox 30" id="30"/>
          <p:cNvSpPr txBox="true"/>
          <p:nvPr/>
        </p:nvSpPr>
        <p:spPr>
          <a:xfrm rot="0">
            <a:off x="8518134" y="9402665"/>
            <a:ext cx="1914516" cy="476364"/>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IT21175602</a:t>
            </a:r>
          </a:p>
        </p:txBody>
      </p:sp>
      <p:sp>
        <p:nvSpPr>
          <p:cNvPr name="TextBox 31" id="31"/>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32" id="32"/>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Nilakshana H.A.N</a:t>
            </a:r>
          </a:p>
        </p:txBody>
      </p:sp>
      <p:sp>
        <p:nvSpPr>
          <p:cNvPr name="TextBox 33" id="3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1028700" y="1614310"/>
            <a:ext cx="16230600" cy="1318985"/>
            <a:chOff x="0" y="0"/>
            <a:chExt cx="21640800" cy="1758647"/>
          </a:xfrm>
        </p:grpSpPr>
        <p:sp>
          <p:nvSpPr>
            <p:cNvPr name="Freeform 3" id="3"/>
            <p:cNvSpPr/>
            <p:nvPr/>
          </p:nvSpPr>
          <p:spPr>
            <a:xfrm flipH="false" flipV="false" rot="0">
              <a:off x="0" y="0"/>
              <a:ext cx="21640800" cy="1758696"/>
            </a:xfrm>
            <a:custGeom>
              <a:avLst/>
              <a:gdLst/>
              <a:ahLst/>
              <a:cxnLst/>
              <a:rect r="r" b="b" t="t" l="l"/>
              <a:pathLst>
                <a:path h="1758696" w="21640800">
                  <a:moveTo>
                    <a:pt x="0" y="0"/>
                  </a:moveTo>
                  <a:lnTo>
                    <a:pt x="21640800" y="0"/>
                  </a:lnTo>
                  <a:lnTo>
                    <a:pt x="21640800" y="1758696"/>
                  </a:lnTo>
                  <a:lnTo>
                    <a:pt x="0" y="1758696"/>
                  </a:lnTo>
                  <a:lnTo>
                    <a:pt x="0" y="0"/>
                  </a:lnTo>
                  <a:close/>
                </a:path>
              </a:pathLst>
            </a:custGeom>
            <a:blipFill>
              <a:blip r:embed="rId2"/>
              <a:stretch>
                <a:fillRect l="0" t="-213680" r="0" b="-213677"/>
              </a:stretch>
            </a:blipFill>
          </p:spPr>
        </p:sp>
      </p:grpSp>
      <p:sp>
        <p:nvSpPr>
          <p:cNvPr name="Freeform 4" id="4"/>
          <p:cNvSpPr/>
          <p:nvPr/>
        </p:nvSpPr>
        <p:spPr>
          <a:xfrm flipH="false" flipV="false" rot="0">
            <a:off x="1028700" y="3314211"/>
            <a:ext cx="16230600" cy="2375450"/>
          </a:xfrm>
          <a:custGeom>
            <a:avLst/>
            <a:gdLst/>
            <a:ahLst/>
            <a:cxnLst/>
            <a:rect r="r" b="b" t="t" l="l"/>
            <a:pathLst>
              <a:path h="2375450" w="16230600">
                <a:moveTo>
                  <a:pt x="0" y="0"/>
                </a:moveTo>
                <a:lnTo>
                  <a:pt x="16230600" y="0"/>
                </a:lnTo>
                <a:lnTo>
                  <a:pt x="16230600" y="2375450"/>
                </a:lnTo>
                <a:lnTo>
                  <a:pt x="0" y="23754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5952420"/>
            <a:ext cx="16230600" cy="3395287"/>
          </a:xfrm>
          <a:custGeom>
            <a:avLst/>
            <a:gdLst/>
            <a:ahLst/>
            <a:cxnLst/>
            <a:rect r="r" b="b" t="t" l="l"/>
            <a:pathLst>
              <a:path h="3395287" w="16230600">
                <a:moveTo>
                  <a:pt x="0" y="0"/>
                </a:moveTo>
                <a:lnTo>
                  <a:pt x="16230600" y="0"/>
                </a:lnTo>
                <a:lnTo>
                  <a:pt x="16230600" y="3395287"/>
                </a:lnTo>
                <a:lnTo>
                  <a:pt x="0" y="339528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251399" y="194547"/>
            <a:ext cx="1554601" cy="1419763"/>
            <a:chOff x="0" y="0"/>
            <a:chExt cx="2072801" cy="1893017"/>
          </a:xfrm>
        </p:grpSpPr>
        <p:sp>
          <p:nvSpPr>
            <p:cNvPr name="Freeform 7" id="7"/>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7"/>
              <a:stretch>
                <a:fillRect l="-23104" t="0" r="-23104" b="0"/>
              </a:stretch>
            </a:blipFill>
          </p:spPr>
        </p:sp>
      </p:grpSp>
      <p:sp>
        <p:nvSpPr>
          <p:cNvPr name="Freeform 8" id="8"/>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9" id="9"/>
          <p:cNvGrpSpPr/>
          <p:nvPr/>
        </p:nvGrpSpPr>
        <p:grpSpPr>
          <a:xfrm rot="0">
            <a:off x="152400" y="9394217"/>
            <a:ext cx="3809868" cy="625179"/>
            <a:chOff x="0" y="0"/>
            <a:chExt cx="5079824" cy="833572"/>
          </a:xfrm>
        </p:grpSpPr>
        <p:sp>
          <p:nvSpPr>
            <p:cNvPr name="Freeform 10" id="10"/>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0"/>
              <a:stretch>
                <a:fillRect l="0" t="-239" r="0" b="-233"/>
              </a:stretch>
            </a:blipFill>
          </p:spPr>
        </p:sp>
      </p:grpSp>
      <p:grpSp>
        <p:nvGrpSpPr>
          <p:cNvPr name="Group 11" id="11"/>
          <p:cNvGrpSpPr/>
          <p:nvPr/>
        </p:nvGrpSpPr>
        <p:grpSpPr>
          <a:xfrm rot="0">
            <a:off x="8311149" y="9509157"/>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3" id="13"/>
          <p:cNvGrpSpPr/>
          <p:nvPr/>
        </p:nvGrpSpPr>
        <p:grpSpPr>
          <a:xfrm rot="0">
            <a:off x="10715459" y="9488389"/>
            <a:ext cx="38100" cy="392809"/>
            <a:chOff x="0" y="0"/>
            <a:chExt cx="50800" cy="523745"/>
          </a:xfrm>
        </p:grpSpPr>
        <p:sp>
          <p:nvSpPr>
            <p:cNvPr name="Freeform 14" id="14"/>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5" id="15"/>
          <p:cNvSpPr txBox="true"/>
          <p:nvPr/>
        </p:nvSpPr>
        <p:spPr>
          <a:xfrm rot="0">
            <a:off x="1247972" y="1720400"/>
            <a:ext cx="9968643"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SPECIFIC AND SUB-OBJECTIVES</a:t>
            </a:r>
          </a:p>
        </p:txBody>
      </p:sp>
      <p:sp>
        <p:nvSpPr>
          <p:cNvPr name="TextBox 16" id="16"/>
          <p:cNvSpPr txBox="true"/>
          <p:nvPr/>
        </p:nvSpPr>
        <p:spPr>
          <a:xfrm rot="0">
            <a:off x="1368645" y="3609918"/>
            <a:ext cx="3756082" cy="419100"/>
          </a:xfrm>
          <a:prstGeom prst="rect">
            <a:avLst/>
          </a:prstGeom>
        </p:spPr>
        <p:txBody>
          <a:bodyPr anchor="t" rtlCol="false" tIns="0" lIns="0" bIns="0" rIns="0">
            <a:spAutoFit/>
          </a:bodyPr>
          <a:lstStyle/>
          <a:p>
            <a:pPr algn="ctr">
              <a:lnSpc>
                <a:spcPts val="3479"/>
              </a:lnSpc>
            </a:pPr>
            <a:r>
              <a:rPr lang="en-US" sz="2899" b="true">
                <a:solidFill>
                  <a:srgbClr val="1D1D1F"/>
                </a:solidFill>
                <a:latin typeface="Garet Bold"/>
                <a:ea typeface="Garet Bold"/>
                <a:cs typeface="Garet Bold"/>
                <a:sym typeface="Garet Bold"/>
              </a:rPr>
              <a:t>Specific Objective</a:t>
            </a:r>
          </a:p>
        </p:txBody>
      </p:sp>
      <p:sp>
        <p:nvSpPr>
          <p:cNvPr name="TextBox 17" id="17"/>
          <p:cNvSpPr txBox="true"/>
          <p:nvPr/>
        </p:nvSpPr>
        <p:spPr>
          <a:xfrm rot="0">
            <a:off x="1368645" y="4343343"/>
            <a:ext cx="15521149" cy="1076452"/>
          </a:xfrm>
          <a:prstGeom prst="rect">
            <a:avLst/>
          </a:prstGeom>
        </p:spPr>
        <p:txBody>
          <a:bodyPr anchor="t" rtlCol="false" tIns="0" lIns="0" bIns="0" rIns="0">
            <a:spAutoFit/>
          </a:bodyPr>
          <a:lstStyle/>
          <a:p>
            <a:pPr algn="l">
              <a:lnSpc>
                <a:spcPts val="2879"/>
              </a:lnSpc>
            </a:pPr>
            <a:r>
              <a:rPr lang="en-US" sz="2400">
                <a:solidFill>
                  <a:srgbClr val="1D1D1F"/>
                </a:solidFill>
                <a:latin typeface="Garet"/>
                <a:ea typeface="Garet"/>
                <a:cs typeface="Garet"/>
                <a:sym typeface="Garet"/>
              </a:rPr>
              <a:t>Develop and evaluate a comprehensive security framework that integrates advanced rate limiting algorithms with dynamic URL filtering mechanisms to effectively mitigate brute force attacks while maintaining optimal system performance and minimizing false positive.</a:t>
            </a:r>
          </a:p>
        </p:txBody>
      </p:sp>
      <p:sp>
        <p:nvSpPr>
          <p:cNvPr name="TextBox 18" id="18"/>
          <p:cNvSpPr txBox="true"/>
          <p:nvPr/>
        </p:nvSpPr>
        <p:spPr>
          <a:xfrm rot="0">
            <a:off x="1247972" y="6251964"/>
            <a:ext cx="3756082" cy="419100"/>
          </a:xfrm>
          <a:prstGeom prst="rect">
            <a:avLst/>
          </a:prstGeom>
        </p:spPr>
        <p:txBody>
          <a:bodyPr anchor="t" rtlCol="false" tIns="0" lIns="0" bIns="0" rIns="0">
            <a:spAutoFit/>
          </a:bodyPr>
          <a:lstStyle/>
          <a:p>
            <a:pPr algn="ctr">
              <a:lnSpc>
                <a:spcPts val="3479"/>
              </a:lnSpc>
            </a:pPr>
            <a:r>
              <a:rPr lang="en-US" sz="2899" b="true">
                <a:solidFill>
                  <a:srgbClr val="1D1D1F"/>
                </a:solidFill>
                <a:latin typeface="Garet Bold"/>
                <a:ea typeface="Garet Bold"/>
                <a:cs typeface="Garet Bold"/>
                <a:sym typeface="Garet Bold"/>
              </a:rPr>
              <a:t>Sub Objective</a:t>
            </a:r>
          </a:p>
        </p:txBody>
      </p:sp>
      <p:sp>
        <p:nvSpPr>
          <p:cNvPr name="TextBox 19" id="19"/>
          <p:cNvSpPr txBox="true"/>
          <p:nvPr/>
        </p:nvSpPr>
        <p:spPr>
          <a:xfrm rot="0">
            <a:off x="1490948" y="6569173"/>
            <a:ext cx="15521149" cy="2369439"/>
          </a:xfrm>
          <a:prstGeom prst="rect">
            <a:avLst/>
          </a:prstGeom>
        </p:spPr>
        <p:txBody>
          <a:bodyPr anchor="t" rtlCol="false" tIns="0" lIns="0" bIns="0" rIns="0">
            <a:spAutoFit/>
          </a:bodyPr>
          <a:lstStyle/>
          <a:p>
            <a:pPr algn="l" marL="548640" indent="-182880" lvl="2">
              <a:lnSpc>
                <a:spcPts val="4848"/>
              </a:lnSpc>
              <a:buFont typeface="Arial"/>
              <a:buChar char="⚬"/>
            </a:pPr>
            <a:r>
              <a:rPr lang="en-US" sz="2400">
                <a:solidFill>
                  <a:srgbClr val="1D1D1F"/>
                </a:solidFill>
                <a:latin typeface="Garet"/>
                <a:ea typeface="Garet"/>
                <a:cs typeface="Garet"/>
                <a:sym typeface="Garet"/>
              </a:rPr>
              <a:t>Develop an advanced rate limiting model.</a:t>
            </a:r>
          </a:p>
          <a:p>
            <a:pPr algn="l" marL="548640" indent="-182880" lvl="2">
              <a:lnSpc>
                <a:spcPts val="4848"/>
              </a:lnSpc>
              <a:buFont typeface="Arial"/>
              <a:buChar char="⚬"/>
            </a:pPr>
            <a:r>
              <a:rPr lang="en-US" sz="2400">
                <a:solidFill>
                  <a:srgbClr val="1D1D1F"/>
                </a:solidFill>
                <a:latin typeface="Garet"/>
                <a:ea typeface="Garet"/>
                <a:cs typeface="Garet"/>
                <a:sym typeface="Garet"/>
              </a:rPr>
              <a:t> Implement dynamic URL filtering.</a:t>
            </a:r>
          </a:p>
          <a:p>
            <a:pPr algn="l" marL="548640" indent="-182880" lvl="2">
              <a:lnSpc>
                <a:spcPts val="4848"/>
              </a:lnSpc>
              <a:buFont typeface="Arial"/>
              <a:buChar char="⚬"/>
            </a:pPr>
            <a:r>
              <a:rPr lang="en-US" sz="2400">
                <a:solidFill>
                  <a:srgbClr val="1D1D1F"/>
                </a:solidFill>
                <a:latin typeface="Garet"/>
                <a:ea typeface="Garet"/>
                <a:cs typeface="Garet"/>
                <a:sym typeface="Garet"/>
              </a:rPr>
              <a:t>Evaluate the integrated system's performance.</a:t>
            </a:r>
          </a:p>
          <a:p>
            <a:pPr algn="l" marL="548640" indent="-182880" lvl="2">
              <a:lnSpc>
                <a:spcPts val="4848"/>
              </a:lnSpc>
              <a:buFont typeface="Arial"/>
              <a:buChar char="⚬"/>
            </a:pPr>
            <a:r>
              <a:rPr lang="en-US" sz="2400">
                <a:solidFill>
                  <a:srgbClr val="1D1D1F"/>
                </a:solidFill>
                <a:latin typeface="Garet"/>
                <a:ea typeface="Garet"/>
                <a:cs typeface="Garet"/>
                <a:sym typeface="Garet"/>
              </a:rPr>
              <a:t>Test the solution in real-world environments.</a:t>
            </a:r>
          </a:p>
        </p:txBody>
      </p:sp>
      <p:sp>
        <p:nvSpPr>
          <p:cNvPr name="TextBox 20" id="20"/>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11</a:t>
            </a:r>
          </a:p>
        </p:txBody>
      </p:sp>
      <p:sp>
        <p:nvSpPr>
          <p:cNvPr name="TextBox 21" id="21"/>
          <p:cNvSpPr txBox="true"/>
          <p:nvPr/>
        </p:nvSpPr>
        <p:spPr>
          <a:xfrm rot="0">
            <a:off x="8615986" y="9402664"/>
            <a:ext cx="1816663"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IT21175602</a:t>
            </a:r>
          </a:p>
        </p:txBody>
      </p:sp>
      <p:sp>
        <p:nvSpPr>
          <p:cNvPr name="TextBox 22" id="22"/>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3" id="23"/>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Nilakshana H.A.N</a:t>
            </a:r>
          </a:p>
        </p:txBody>
      </p:sp>
      <p:sp>
        <p:nvSpPr>
          <p:cNvPr name="TextBox 24" id="24"/>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sp>
        <p:nvSpPr>
          <p:cNvPr name="Freeform 4" id="4"/>
          <p:cNvSpPr/>
          <p:nvPr/>
        </p:nvSpPr>
        <p:spPr>
          <a:xfrm flipH="false" flipV="false" rot="0">
            <a:off x="12791771" y="348202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395879" y="1915577"/>
            <a:ext cx="11080786" cy="6492926"/>
          </a:xfrm>
          <a:prstGeom prst="rect">
            <a:avLst/>
          </a:prstGeom>
        </p:spPr>
        <p:txBody>
          <a:bodyPr anchor="t" rtlCol="false" tIns="0" lIns="0" bIns="0" rIns="0">
            <a:spAutoFit/>
          </a:bodyPr>
          <a:lstStyle/>
          <a:p>
            <a:pPr algn="l" marL="777011" indent="-259004" lvl="2">
              <a:lnSpc>
                <a:spcPts val="7477"/>
              </a:lnSpc>
              <a:buAutoNum type="arabicPeriod" startAt="1"/>
            </a:pPr>
            <a:r>
              <a:rPr lang="en-US" sz="3399">
                <a:solidFill>
                  <a:srgbClr val="1D1D1F"/>
                </a:solidFill>
                <a:latin typeface="Canva Sans"/>
                <a:ea typeface="Canva Sans"/>
                <a:cs typeface="Canva Sans"/>
                <a:sym typeface="Canva Sans"/>
              </a:rPr>
              <a:t>Data Collection and Analysis</a:t>
            </a:r>
          </a:p>
          <a:p>
            <a:pPr algn="l" marL="777011" indent="-259004" lvl="2">
              <a:lnSpc>
                <a:spcPts val="7477"/>
              </a:lnSpc>
              <a:buAutoNum type="arabicPeriod" startAt="1"/>
            </a:pPr>
            <a:r>
              <a:rPr lang="en-US" sz="3399">
                <a:solidFill>
                  <a:srgbClr val="1D1D1F"/>
                </a:solidFill>
                <a:latin typeface="Canva Sans"/>
                <a:ea typeface="Canva Sans"/>
                <a:cs typeface="Canva Sans"/>
                <a:sym typeface="Canva Sans"/>
              </a:rPr>
              <a:t>Develop Rate Limiting Algorithm</a:t>
            </a:r>
          </a:p>
          <a:p>
            <a:pPr algn="l" marL="777011" indent="-259004" lvl="2">
              <a:lnSpc>
                <a:spcPts val="7477"/>
              </a:lnSpc>
              <a:buAutoNum type="arabicPeriod" startAt="1"/>
            </a:pPr>
            <a:r>
              <a:rPr lang="en-US" sz="3399">
                <a:solidFill>
                  <a:srgbClr val="1D1D1F"/>
                </a:solidFill>
                <a:latin typeface="Canva Sans"/>
                <a:ea typeface="Canva Sans"/>
                <a:cs typeface="Canva Sans"/>
                <a:sym typeface="Canva Sans"/>
              </a:rPr>
              <a:t>Implement URL Filtering Mechanism</a:t>
            </a:r>
          </a:p>
          <a:p>
            <a:pPr algn="l" marL="777011" indent="-259004" lvl="2">
              <a:lnSpc>
                <a:spcPts val="7477"/>
              </a:lnSpc>
              <a:buAutoNum type="arabicPeriod" startAt="1"/>
            </a:pPr>
            <a:r>
              <a:rPr lang="en-US" sz="3399">
                <a:solidFill>
                  <a:srgbClr val="1D1D1F"/>
                </a:solidFill>
                <a:latin typeface="Canva Sans"/>
                <a:ea typeface="Canva Sans"/>
                <a:cs typeface="Canva Sans"/>
                <a:sym typeface="Canva Sans"/>
              </a:rPr>
              <a:t>Integration of Security Measures: </a:t>
            </a:r>
          </a:p>
          <a:p>
            <a:pPr algn="l" marL="777011" indent="-259004" lvl="2">
              <a:lnSpc>
                <a:spcPts val="7477"/>
              </a:lnSpc>
              <a:buAutoNum type="arabicPeriod" startAt="1"/>
            </a:pPr>
            <a:r>
              <a:rPr lang="en-US" sz="3399">
                <a:solidFill>
                  <a:srgbClr val="1D1D1F"/>
                </a:solidFill>
                <a:latin typeface="Canva Sans"/>
                <a:ea typeface="Canva Sans"/>
                <a:cs typeface="Canva Sans"/>
                <a:sym typeface="Canva Sans"/>
              </a:rPr>
              <a:t>Performance Evaluation:</a:t>
            </a:r>
          </a:p>
          <a:p>
            <a:pPr algn="l" marL="777011" indent="-259004" lvl="2">
              <a:lnSpc>
                <a:spcPts val="7477"/>
              </a:lnSpc>
              <a:buAutoNum type="arabicPeriod" startAt="1"/>
            </a:pPr>
            <a:r>
              <a:rPr lang="en-US" sz="3399">
                <a:solidFill>
                  <a:srgbClr val="1D1D1F"/>
                </a:solidFill>
                <a:latin typeface="Canva Sans"/>
                <a:ea typeface="Canva Sans"/>
                <a:cs typeface="Canva Sans"/>
                <a:sym typeface="Canva Sans"/>
              </a:rPr>
              <a:t>Real-World Testing:</a:t>
            </a:r>
          </a:p>
          <a:p>
            <a:pPr algn="l" marL="777118" indent="-259039" lvl="2">
              <a:lnSpc>
                <a:spcPts val="7479"/>
              </a:lnSpc>
              <a:buAutoNum type="arabicPeriod" startAt="1"/>
            </a:pPr>
            <a:r>
              <a:rPr lang="en-US" sz="3399">
                <a:solidFill>
                  <a:srgbClr val="1D1D1F"/>
                </a:solidFill>
                <a:latin typeface="Canva Sans"/>
                <a:ea typeface="Canva Sans"/>
                <a:cs typeface="Canva Sans"/>
                <a:sym typeface="Canva Sans"/>
              </a:rPr>
              <a:t>Documentation and Reporting</a:t>
            </a:r>
          </a:p>
        </p:txBody>
      </p:sp>
      <p:grpSp>
        <p:nvGrpSpPr>
          <p:cNvPr name="Group 6" id="6"/>
          <p:cNvGrpSpPr/>
          <p:nvPr/>
        </p:nvGrpSpPr>
        <p:grpSpPr>
          <a:xfrm rot="0">
            <a:off x="1463904" y="8684943"/>
            <a:ext cx="5472368" cy="47625"/>
            <a:chOff x="0" y="0"/>
            <a:chExt cx="7296491" cy="63500"/>
          </a:xfrm>
        </p:grpSpPr>
        <p:sp>
          <p:nvSpPr>
            <p:cNvPr name="Freeform 7" id="7"/>
            <p:cNvSpPr/>
            <p:nvPr/>
          </p:nvSpPr>
          <p:spPr>
            <a:xfrm flipH="false" flipV="false" rot="0">
              <a:off x="31750" y="0"/>
              <a:ext cx="7233031" cy="63500"/>
            </a:xfrm>
            <a:custGeom>
              <a:avLst/>
              <a:gdLst/>
              <a:ahLst/>
              <a:cxnLst/>
              <a:rect r="r" b="b" t="t" l="l"/>
              <a:pathLst>
                <a:path h="63500" w="7233031">
                  <a:moveTo>
                    <a:pt x="0" y="0"/>
                  </a:moveTo>
                  <a:lnTo>
                    <a:pt x="7233031" y="0"/>
                  </a:lnTo>
                  <a:lnTo>
                    <a:pt x="7233031" y="63500"/>
                  </a:lnTo>
                  <a:lnTo>
                    <a:pt x="0" y="63500"/>
                  </a:lnTo>
                  <a:close/>
                </a:path>
              </a:pathLst>
            </a:custGeom>
            <a:solidFill>
              <a:srgbClr val="A28231"/>
            </a:solidFill>
          </p:spPr>
        </p:sp>
      </p:grpSp>
      <p:sp>
        <p:nvSpPr>
          <p:cNvPr name="Freeform 8" id="8"/>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152400" y="9394217"/>
            <a:ext cx="3809868" cy="625179"/>
            <a:chOff x="0" y="0"/>
            <a:chExt cx="5079824" cy="833572"/>
          </a:xfrm>
        </p:grpSpPr>
        <p:sp>
          <p:nvSpPr>
            <p:cNvPr name="Freeform 10" id="10"/>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11" id="11"/>
          <p:cNvGrpSpPr/>
          <p:nvPr/>
        </p:nvGrpSpPr>
        <p:grpSpPr>
          <a:xfrm rot="0">
            <a:off x="8311149" y="9509157"/>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3" id="13"/>
          <p:cNvGrpSpPr/>
          <p:nvPr/>
        </p:nvGrpSpPr>
        <p:grpSpPr>
          <a:xfrm rot="0">
            <a:off x="10715459" y="9488389"/>
            <a:ext cx="38100" cy="392809"/>
            <a:chOff x="0" y="0"/>
            <a:chExt cx="50800" cy="523745"/>
          </a:xfrm>
        </p:grpSpPr>
        <p:sp>
          <p:nvSpPr>
            <p:cNvPr name="Freeform 14" id="14"/>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5" id="15"/>
          <p:cNvSpPr txBox="true"/>
          <p:nvPr/>
        </p:nvSpPr>
        <p:spPr>
          <a:xfrm rot="0">
            <a:off x="6531906" y="713928"/>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METHODOLOGY</a:t>
            </a:r>
          </a:p>
        </p:txBody>
      </p:sp>
      <p:sp>
        <p:nvSpPr>
          <p:cNvPr name="TextBox 16" id="16"/>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12</a:t>
            </a:r>
          </a:p>
        </p:txBody>
      </p:sp>
      <p:sp>
        <p:nvSpPr>
          <p:cNvPr name="TextBox 17" id="17"/>
          <p:cNvSpPr txBox="true"/>
          <p:nvPr/>
        </p:nvSpPr>
        <p:spPr>
          <a:xfrm rot="0">
            <a:off x="8518134" y="9402664"/>
            <a:ext cx="1914516"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IT21175602</a:t>
            </a:r>
          </a:p>
        </p:txBody>
      </p:sp>
      <p:sp>
        <p:nvSpPr>
          <p:cNvPr name="TextBox 18" id="18"/>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9" id="19"/>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Nilakshana H.A.N</a:t>
            </a:r>
          </a:p>
        </p:txBody>
      </p:sp>
      <p:sp>
        <p:nvSpPr>
          <p:cNvPr name="TextBox 20" id="20"/>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251399" y="194547"/>
            <a:ext cx="1554601" cy="1419763"/>
            <a:chOff x="0" y="0"/>
            <a:chExt cx="2072801" cy="1893017"/>
          </a:xfrm>
        </p:grpSpPr>
        <p:sp>
          <p:nvSpPr>
            <p:cNvPr name="Freeform 5" id="5"/>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grpSp>
        <p:nvGrpSpPr>
          <p:cNvPr name="Group 6" id="6"/>
          <p:cNvGrpSpPr/>
          <p:nvPr/>
        </p:nvGrpSpPr>
        <p:grpSpPr>
          <a:xfrm rot="0">
            <a:off x="1467153" y="2344130"/>
            <a:ext cx="3233902" cy="1090768"/>
            <a:chOff x="0" y="0"/>
            <a:chExt cx="4311869" cy="1454357"/>
          </a:xfrm>
        </p:grpSpPr>
        <p:sp>
          <p:nvSpPr>
            <p:cNvPr name="Freeform 7" id="7"/>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8" id="8"/>
          <p:cNvSpPr txBox="true"/>
          <p:nvPr/>
        </p:nvSpPr>
        <p:spPr>
          <a:xfrm rot="0">
            <a:off x="1517953" y="2722826"/>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OpenCV</a:t>
            </a:r>
          </a:p>
        </p:txBody>
      </p:sp>
      <p:sp>
        <p:nvSpPr>
          <p:cNvPr name="Freeform 9" id="9"/>
          <p:cNvSpPr/>
          <p:nvPr/>
        </p:nvSpPr>
        <p:spPr>
          <a:xfrm flipH="false" flipV="false" rot="0">
            <a:off x="4127595" y="1897028"/>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0" id="10"/>
          <p:cNvGrpSpPr/>
          <p:nvPr/>
        </p:nvGrpSpPr>
        <p:grpSpPr>
          <a:xfrm rot="0">
            <a:off x="4430836" y="2249046"/>
            <a:ext cx="1378491" cy="1280936"/>
            <a:chOff x="0" y="0"/>
            <a:chExt cx="1837988" cy="1707915"/>
          </a:xfrm>
        </p:grpSpPr>
        <p:sp>
          <p:nvSpPr>
            <p:cNvPr name="Freeform 11" id="11"/>
            <p:cNvSpPr/>
            <p:nvPr/>
          </p:nvSpPr>
          <p:spPr>
            <a:xfrm flipH="false" flipV="false" rot="0">
              <a:off x="0" y="0"/>
              <a:ext cx="1837944" cy="1707896"/>
            </a:xfrm>
            <a:custGeom>
              <a:avLst/>
              <a:gdLst/>
              <a:ahLst/>
              <a:cxnLst/>
              <a:rect r="r" b="b" t="t" l="l"/>
              <a:pathLst>
                <a:path h="1707896" w="1837944">
                  <a:moveTo>
                    <a:pt x="0" y="0"/>
                  </a:moveTo>
                  <a:lnTo>
                    <a:pt x="1837944" y="0"/>
                  </a:lnTo>
                  <a:lnTo>
                    <a:pt x="1837944" y="1707896"/>
                  </a:lnTo>
                  <a:lnTo>
                    <a:pt x="0" y="1707896"/>
                  </a:lnTo>
                  <a:lnTo>
                    <a:pt x="0" y="0"/>
                  </a:lnTo>
                  <a:close/>
                </a:path>
              </a:pathLst>
            </a:custGeom>
            <a:blipFill>
              <a:blip r:embed="rId6"/>
              <a:stretch>
                <a:fillRect l="0" t="-82" r="-2" b="-83"/>
              </a:stretch>
            </a:blipFill>
          </p:spPr>
        </p:sp>
      </p:grpSp>
      <p:grpSp>
        <p:nvGrpSpPr>
          <p:cNvPr name="Group 12" id="12"/>
          <p:cNvGrpSpPr/>
          <p:nvPr/>
        </p:nvGrpSpPr>
        <p:grpSpPr>
          <a:xfrm rot="0">
            <a:off x="1467153" y="4598116"/>
            <a:ext cx="3233902" cy="1090768"/>
            <a:chOff x="0" y="0"/>
            <a:chExt cx="4311869" cy="1454357"/>
          </a:xfrm>
        </p:grpSpPr>
        <p:sp>
          <p:nvSpPr>
            <p:cNvPr name="Freeform 13" id="13"/>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14" id="14"/>
          <p:cNvSpPr txBox="true"/>
          <p:nvPr/>
        </p:nvSpPr>
        <p:spPr>
          <a:xfrm rot="0">
            <a:off x="1517953"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TensorFlow</a:t>
            </a:r>
          </a:p>
        </p:txBody>
      </p:sp>
      <p:sp>
        <p:nvSpPr>
          <p:cNvPr name="Freeform 15" id="15"/>
          <p:cNvSpPr/>
          <p:nvPr/>
        </p:nvSpPr>
        <p:spPr>
          <a:xfrm flipH="false" flipV="false" rot="0">
            <a:off x="4127595"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6" id="16"/>
          <p:cNvGrpSpPr/>
          <p:nvPr/>
        </p:nvGrpSpPr>
        <p:grpSpPr>
          <a:xfrm rot="0">
            <a:off x="4210251" y="4233669"/>
            <a:ext cx="1819661" cy="1819661"/>
            <a:chOff x="0" y="0"/>
            <a:chExt cx="2426215" cy="2426215"/>
          </a:xfrm>
        </p:grpSpPr>
        <p:sp>
          <p:nvSpPr>
            <p:cNvPr name="Freeform 17" id="17"/>
            <p:cNvSpPr/>
            <p:nvPr/>
          </p:nvSpPr>
          <p:spPr>
            <a:xfrm flipH="false" flipV="false" rot="0">
              <a:off x="0" y="0"/>
              <a:ext cx="2426208" cy="2426208"/>
            </a:xfrm>
            <a:custGeom>
              <a:avLst/>
              <a:gdLst/>
              <a:ahLst/>
              <a:cxnLst/>
              <a:rect r="r" b="b" t="t" l="l"/>
              <a:pathLst>
                <a:path h="2426208" w="2426208">
                  <a:moveTo>
                    <a:pt x="0" y="0"/>
                  </a:moveTo>
                  <a:lnTo>
                    <a:pt x="2426208" y="0"/>
                  </a:lnTo>
                  <a:lnTo>
                    <a:pt x="2426208" y="2426208"/>
                  </a:lnTo>
                  <a:lnTo>
                    <a:pt x="0" y="2426208"/>
                  </a:lnTo>
                  <a:lnTo>
                    <a:pt x="0" y="0"/>
                  </a:lnTo>
                  <a:close/>
                </a:path>
              </a:pathLst>
            </a:custGeom>
            <a:blipFill>
              <a:blip r:embed="rId7"/>
              <a:stretch>
                <a:fillRect l="0" t="0" r="0" b="0"/>
              </a:stretch>
            </a:blipFill>
          </p:spPr>
        </p:sp>
      </p:grpSp>
      <p:grpSp>
        <p:nvGrpSpPr>
          <p:cNvPr name="Group 18" id="18"/>
          <p:cNvGrpSpPr/>
          <p:nvPr/>
        </p:nvGrpSpPr>
        <p:grpSpPr>
          <a:xfrm rot="0">
            <a:off x="1467153" y="6935513"/>
            <a:ext cx="3233902" cy="1090768"/>
            <a:chOff x="0" y="0"/>
            <a:chExt cx="4311869" cy="1454357"/>
          </a:xfrm>
        </p:grpSpPr>
        <p:sp>
          <p:nvSpPr>
            <p:cNvPr name="Freeform 19" id="19"/>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20" id="20"/>
          <p:cNvSpPr txBox="true"/>
          <p:nvPr/>
        </p:nvSpPr>
        <p:spPr>
          <a:xfrm rot="0">
            <a:off x="1517953"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Python</a:t>
            </a:r>
          </a:p>
        </p:txBody>
      </p:sp>
      <p:sp>
        <p:nvSpPr>
          <p:cNvPr name="Freeform 21" id="21"/>
          <p:cNvSpPr/>
          <p:nvPr/>
        </p:nvSpPr>
        <p:spPr>
          <a:xfrm flipH="false" flipV="false" rot="0">
            <a:off x="4127595"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2" id="22"/>
          <p:cNvGrpSpPr/>
          <p:nvPr/>
        </p:nvGrpSpPr>
        <p:grpSpPr>
          <a:xfrm rot="0">
            <a:off x="4228843" y="6589660"/>
            <a:ext cx="1782476" cy="1782476"/>
            <a:chOff x="0" y="0"/>
            <a:chExt cx="2376635" cy="2376635"/>
          </a:xfrm>
        </p:grpSpPr>
        <p:sp>
          <p:nvSpPr>
            <p:cNvPr name="Freeform 23" id="23"/>
            <p:cNvSpPr/>
            <p:nvPr/>
          </p:nvSpPr>
          <p:spPr>
            <a:xfrm flipH="false" flipV="false" rot="0">
              <a:off x="0" y="0"/>
              <a:ext cx="2376678" cy="2376678"/>
            </a:xfrm>
            <a:custGeom>
              <a:avLst/>
              <a:gdLst/>
              <a:ahLst/>
              <a:cxnLst/>
              <a:rect r="r" b="b" t="t" l="l"/>
              <a:pathLst>
                <a:path h="2376678" w="2376678">
                  <a:moveTo>
                    <a:pt x="0" y="0"/>
                  </a:moveTo>
                  <a:lnTo>
                    <a:pt x="2376678" y="0"/>
                  </a:lnTo>
                  <a:lnTo>
                    <a:pt x="2376678" y="2376678"/>
                  </a:lnTo>
                  <a:lnTo>
                    <a:pt x="0" y="2376678"/>
                  </a:lnTo>
                  <a:lnTo>
                    <a:pt x="0" y="0"/>
                  </a:lnTo>
                  <a:close/>
                </a:path>
              </a:pathLst>
            </a:custGeom>
            <a:blipFill>
              <a:blip r:embed="rId8"/>
              <a:stretch>
                <a:fillRect l="0" t="0" r="1" b="1"/>
              </a:stretch>
            </a:blipFill>
          </p:spPr>
        </p:sp>
      </p:grpSp>
      <p:grpSp>
        <p:nvGrpSpPr>
          <p:cNvPr name="Group 24" id="24"/>
          <p:cNvGrpSpPr/>
          <p:nvPr/>
        </p:nvGrpSpPr>
        <p:grpSpPr>
          <a:xfrm rot="0">
            <a:off x="6821293" y="2344130"/>
            <a:ext cx="3233902" cy="1090768"/>
            <a:chOff x="0" y="0"/>
            <a:chExt cx="4311869" cy="1454357"/>
          </a:xfrm>
        </p:grpSpPr>
        <p:sp>
          <p:nvSpPr>
            <p:cNvPr name="Freeform 25" id="25"/>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26" id="26"/>
          <p:cNvSpPr txBox="true"/>
          <p:nvPr/>
        </p:nvSpPr>
        <p:spPr>
          <a:xfrm rot="0">
            <a:off x="6872093" y="2722826"/>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Google Collab</a:t>
            </a:r>
          </a:p>
        </p:txBody>
      </p:sp>
      <p:sp>
        <p:nvSpPr>
          <p:cNvPr name="Freeform 27" id="27"/>
          <p:cNvSpPr/>
          <p:nvPr/>
        </p:nvSpPr>
        <p:spPr>
          <a:xfrm flipH="false" flipV="false" rot="0">
            <a:off x="9481735" y="1897028"/>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8" id="28"/>
          <p:cNvGrpSpPr/>
          <p:nvPr/>
        </p:nvGrpSpPr>
        <p:grpSpPr>
          <a:xfrm rot="0">
            <a:off x="9700239" y="2115532"/>
            <a:ext cx="1547965" cy="1547965"/>
            <a:chOff x="0" y="0"/>
            <a:chExt cx="2063953" cy="2063953"/>
          </a:xfrm>
        </p:grpSpPr>
        <p:sp>
          <p:nvSpPr>
            <p:cNvPr name="Freeform 29" id="29"/>
            <p:cNvSpPr/>
            <p:nvPr/>
          </p:nvSpPr>
          <p:spPr>
            <a:xfrm flipH="false" flipV="false" rot="0">
              <a:off x="0" y="0"/>
              <a:ext cx="2064004" cy="2064004"/>
            </a:xfrm>
            <a:custGeom>
              <a:avLst/>
              <a:gdLst/>
              <a:ahLst/>
              <a:cxnLst/>
              <a:rect r="r" b="b" t="t" l="l"/>
              <a:pathLst>
                <a:path h="2064004" w="2064004">
                  <a:moveTo>
                    <a:pt x="0" y="0"/>
                  </a:moveTo>
                  <a:lnTo>
                    <a:pt x="2064004" y="0"/>
                  </a:lnTo>
                  <a:lnTo>
                    <a:pt x="2064004" y="2064004"/>
                  </a:lnTo>
                  <a:lnTo>
                    <a:pt x="0" y="2064004"/>
                  </a:lnTo>
                  <a:lnTo>
                    <a:pt x="0" y="0"/>
                  </a:lnTo>
                  <a:close/>
                </a:path>
              </a:pathLst>
            </a:custGeom>
            <a:blipFill>
              <a:blip r:embed="rId9"/>
              <a:stretch>
                <a:fillRect l="0" t="0" r="2" b="2"/>
              </a:stretch>
            </a:blipFill>
          </p:spPr>
        </p:sp>
      </p:grpSp>
      <p:grpSp>
        <p:nvGrpSpPr>
          <p:cNvPr name="Group 30" id="30"/>
          <p:cNvGrpSpPr/>
          <p:nvPr/>
        </p:nvGrpSpPr>
        <p:grpSpPr>
          <a:xfrm rot="0">
            <a:off x="6828683" y="4598116"/>
            <a:ext cx="3233902" cy="1090768"/>
            <a:chOff x="0" y="0"/>
            <a:chExt cx="4311869" cy="1454357"/>
          </a:xfrm>
        </p:grpSpPr>
        <p:sp>
          <p:nvSpPr>
            <p:cNvPr name="Freeform 31" id="31"/>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32" id="32"/>
          <p:cNvSpPr txBox="true"/>
          <p:nvPr/>
        </p:nvSpPr>
        <p:spPr>
          <a:xfrm rot="0">
            <a:off x="6879483"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VScode</a:t>
            </a:r>
          </a:p>
        </p:txBody>
      </p:sp>
      <p:sp>
        <p:nvSpPr>
          <p:cNvPr name="Freeform 33" id="33"/>
          <p:cNvSpPr/>
          <p:nvPr/>
        </p:nvSpPr>
        <p:spPr>
          <a:xfrm flipH="false" flipV="false" rot="0">
            <a:off x="9489125"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34" id="34"/>
          <p:cNvGrpSpPr/>
          <p:nvPr/>
        </p:nvGrpSpPr>
        <p:grpSpPr>
          <a:xfrm rot="0">
            <a:off x="9812806" y="4474694"/>
            <a:ext cx="1337611" cy="1337611"/>
            <a:chOff x="0" y="0"/>
            <a:chExt cx="1783481" cy="1783481"/>
          </a:xfrm>
        </p:grpSpPr>
        <p:sp>
          <p:nvSpPr>
            <p:cNvPr name="Freeform 35" id="35"/>
            <p:cNvSpPr/>
            <p:nvPr/>
          </p:nvSpPr>
          <p:spPr>
            <a:xfrm flipH="false" flipV="false" rot="0">
              <a:off x="0" y="0"/>
              <a:ext cx="1783461" cy="1783461"/>
            </a:xfrm>
            <a:custGeom>
              <a:avLst/>
              <a:gdLst/>
              <a:ahLst/>
              <a:cxnLst/>
              <a:rect r="r" b="b" t="t" l="l"/>
              <a:pathLst>
                <a:path h="1783461" w="1783461">
                  <a:moveTo>
                    <a:pt x="0" y="0"/>
                  </a:moveTo>
                  <a:lnTo>
                    <a:pt x="1783461" y="0"/>
                  </a:lnTo>
                  <a:lnTo>
                    <a:pt x="1783461" y="1783461"/>
                  </a:lnTo>
                  <a:lnTo>
                    <a:pt x="0" y="1783461"/>
                  </a:lnTo>
                  <a:lnTo>
                    <a:pt x="0" y="0"/>
                  </a:lnTo>
                  <a:close/>
                </a:path>
              </a:pathLst>
            </a:custGeom>
            <a:blipFill>
              <a:blip r:embed="rId10"/>
              <a:stretch>
                <a:fillRect l="0" t="0" r="-1" b="-1"/>
              </a:stretch>
            </a:blipFill>
          </p:spPr>
        </p:sp>
      </p:grpSp>
      <p:grpSp>
        <p:nvGrpSpPr>
          <p:cNvPr name="Group 36" id="36"/>
          <p:cNvGrpSpPr/>
          <p:nvPr/>
        </p:nvGrpSpPr>
        <p:grpSpPr>
          <a:xfrm rot="0">
            <a:off x="6828683" y="6935513"/>
            <a:ext cx="3233902" cy="1090768"/>
            <a:chOff x="0" y="0"/>
            <a:chExt cx="4311869" cy="1454357"/>
          </a:xfrm>
        </p:grpSpPr>
        <p:sp>
          <p:nvSpPr>
            <p:cNvPr name="Freeform 37" id="37"/>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38" id="38"/>
          <p:cNvSpPr txBox="true"/>
          <p:nvPr/>
        </p:nvSpPr>
        <p:spPr>
          <a:xfrm rot="0">
            <a:off x="6879483"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Github</a:t>
            </a:r>
          </a:p>
        </p:txBody>
      </p:sp>
      <p:sp>
        <p:nvSpPr>
          <p:cNvPr name="Freeform 39" id="39"/>
          <p:cNvSpPr/>
          <p:nvPr/>
        </p:nvSpPr>
        <p:spPr>
          <a:xfrm flipH="false" flipV="false" rot="0">
            <a:off x="9489125"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0" id="40"/>
          <p:cNvGrpSpPr/>
          <p:nvPr/>
        </p:nvGrpSpPr>
        <p:grpSpPr>
          <a:xfrm rot="0">
            <a:off x="9812806" y="6812092"/>
            <a:ext cx="1337611" cy="1337611"/>
            <a:chOff x="0" y="0"/>
            <a:chExt cx="1783481" cy="1783481"/>
          </a:xfrm>
        </p:grpSpPr>
        <p:sp>
          <p:nvSpPr>
            <p:cNvPr name="Freeform 41" id="41"/>
            <p:cNvSpPr/>
            <p:nvPr/>
          </p:nvSpPr>
          <p:spPr>
            <a:xfrm flipH="false" flipV="false" rot="0">
              <a:off x="0" y="0"/>
              <a:ext cx="1783461" cy="1783461"/>
            </a:xfrm>
            <a:custGeom>
              <a:avLst/>
              <a:gdLst/>
              <a:ahLst/>
              <a:cxnLst/>
              <a:rect r="r" b="b" t="t" l="l"/>
              <a:pathLst>
                <a:path h="1783461" w="1783461">
                  <a:moveTo>
                    <a:pt x="0" y="0"/>
                  </a:moveTo>
                  <a:lnTo>
                    <a:pt x="1783461" y="0"/>
                  </a:lnTo>
                  <a:lnTo>
                    <a:pt x="1783461" y="1783461"/>
                  </a:lnTo>
                  <a:lnTo>
                    <a:pt x="0" y="1783461"/>
                  </a:lnTo>
                  <a:lnTo>
                    <a:pt x="0" y="0"/>
                  </a:lnTo>
                  <a:close/>
                </a:path>
              </a:pathLst>
            </a:custGeom>
            <a:blipFill>
              <a:blip r:embed="rId11"/>
              <a:stretch>
                <a:fillRect l="0" t="0" r="-1" b="-1"/>
              </a:stretch>
            </a:blipFill>
          </p:spPr>
        </p:sp>
      </p:grpSp>
      <p:grpSp>
        <p:nvGrpSpPr>
          <p:cNvPr name="Group 42" id="42"/>
          <p:cNvGrpSpPr/>
          <p:nvPr/>
        </p:nvGrpSpPr>
        <p:grpSpPr>
          <a:xfrm rot="0">
            <a:off x="12171557" y="2435022"/>
            <a:ext cx="3233902" cy="1090768"/>
            <a:chOff x="0" y="0"/>
            <a:chExt cx="4311869" cy="1454357"/>
          </a:xfrm>
        </p:grpSpPr>
        <p:sp>
          <p:nvSpPr>
            <p:cNvPr name="Freeform 43" id="43"/>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44" id="44"/>
          <p:cNvSpPr txBox="true"/>
          <p:nvPr/>
        </p:nvSpPr>
        <p:spPr>
          <a:xfrm rot="0">
            <a:off x="12222357" y="2813718"/>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Flask</a:t>
            </a:r>
          </a:p>
        </p:txBody>
      </p:sp>
      <p:sp>
        <p:nvSpPr>
          <p:cNvPr name="Freeform 45" id="45"/>
          <p:cNvSpPr/>
          <p:nvPr/>
        </p:nvSpPr>
        <p:spPr>
          <a:xfrm flipH="false" flipV="false" rot="0">
            <a:off x="14832000" y="1987920"/>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6" id="46"/>
          <p:cNvGrpSpPr/>
          <p:nvPr/>
        </p:nvGrpSpPr>
        <p:grpSpPr>
          <a:xfrm rot="0">
            <a:off x="15208380" y="2301813"/>
            <a:ext cx="1232212" cy="1357186"/>
            <a:chOff x="0" y="0"/>
            <a:chExt cx="1642949" cy="1809581"/>
          </a:xfrm>
        </p:grpSpPr>
        <p:sp>
          <p:nvSpPr>
            <p:cNvPr name="Freeform 47" id="47"/>
            <p:cNvSpPr/>
            <p:nvPr/>
          </p:nvSpPr>
          <p:spPr>
            <a:xfrm flipH="false" flipV="false" rot="0">
              <a:off x="0" y="0"/>
              <a:ext cx="1642999" cy="1809623"/>
            </a:xfrm>
            <a:custGeom>
              <a:avLst/>
              <a:gdLst/>
              <a:ahLst/>
              <a:cxnLst/>
              <a:rect r="r" b="b" t="t" l="l"/>
              <a:pathLst>
                <a:path h="1809623" w="1642999">
                  <a:moveTo>
                    <a:pt x="0" y="0"/>
                  </a:moveTo>
                  <a:lnTo>
                    <a:pt x="1642999" y="0"/>
                  </a:lnTo>
                  <a:lnTo>
                    <a:pt x="1642999" y="1809623"/>
                  </a:lnTo>
                  <a:lnTo>
                    <a:pt x="0" y="1809623"/>
                  </a:lnTo>
                  <a:lnTo>
                    <a:pt x="0" y="0"/>
                  </a:lnTo>
                  <a:close/>
                </a:path>
              </a:pathLst>
            </a:custGeom>
            <a:blipFill>
              <a:blip r:embed="rId12"/>
              <a:stretch>
                <a:fillRect l="-5070" t="0" r="-5070" b="0"/>
              </a:stretch>
            </a:blipFill>
          </p:spPr>
        </p:sp>
      </p:grpSp>
      <p:grpSp>
        <p:nvGrpSpPr>
          <p:cNvPr name="Group 48" id="48"/>
          <p:cNvGrpSpPr/>
          <p:nvPr/>
        </p:nvGrpSpPr>
        <p:grpSpPr>
          <a:xfrm rot="0">
            <a:off x="12171557" y="4598116"/>
            <a:ext cx="3233902" cy="1090768"/>
            <a:chOff x="0" y="0"/>
            <a:chExt cx="4311869" cy="1454357"/>
          </a:xfrm>
        </p:grpSpPr>
        <p:sp>
          <p:nvSpPr>
            <p:cNvPr name="Freeform 49" id="49"/>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50" id="50"/>
          <p:cNvSpPr txBox="true"/>
          <p:nvPr/>
        </p:nvSpPr>
        <p:spPr>
          <a:xfrm rot="0">
            <a:off x="12222357"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Scikit-learn</a:t>
            </a:r>
          </a:p>
        </p:txBody>
      </p:sp>
      <p:sp>
        <p:nvSpPr>
          <p:cNvPr name="Freeform 51" id="51"/>
          <p:cNvSpPr/>
          <p:nvPr/>
        </p:nvSpPr>
        <p:spPr>
          <a:xfrm flipH="false" flipV="false" rot="0">
            <a:off x="14832000"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2" id="52"/>
          <p:cNvGrpSpPr/>
          <p:nvPr/>
        </p:nvGrpSpPr>
        <p:grpSpPr>
          <a:xfrm rot="0">
            <a:off x="15023396" y="4238949"/>
            <a:ext cx="1602179" cy="1602179"/>
            <a:chOff x="0" y="0"/>
            <a:chExt cx="2136239" cy="2136239"/>
          </a:xfrm>
        </p:grpSpPr>
        <p:sp>
          <p:nvSpPr>
            <p:cNvPr name="Freeform 53" id="53"/>
            <p:cNvSpPr/>
            <p:nvPr/>
          </p:nvSpPr>
          <p:spPr>
            <a:xfrm flipH="false" flipV="false" rot="0">
              <a:off x="0" y="0"/>
              <a:ext cx="2136267" cy="2136267"/>
            </a:xfrm>
            <a:custGeom>
              <a:avLst/>
              <a:gdLst/>
              <a:ahLst/>
              <a:cxnLst/>
              <a:rect r="r" b="b" t="t" l="l"/>
              <a:pathLst>
                <a:path h="2136267" w="2136267">
                  <a:moveTo>
                    <a:pt x="0" y="0"/>
                  </a:moveTo>
                  <a:lnTo>
                    <a:pt x="2136267" y="0"/>
                  </a:lnTo>
                  <a:lnTo>
                    <a:pt x="2136267" y="2136267"/>
                  </a:lnTo>
                  <a:lnTo>
                    <a:pt x="0" y="2136267"/>
                  </a:lnTo>
                  <a:lnTo>
                    <a:pt x="0" y="0"/>
                  </a:lnTo>
                  <a:close/>
                </a:path>
              </a:pathLst>
            </a:custGeom>
            <a:blipFill>
              <a:blip r:embed="rId13"/>
              <a:stretch>
                <a:fillRect l="0" t="0" r="1" b="1"/>
              </a:stretch>
            </a:blipFill>
          </p:spPr>
        </p:sp>
      </p:grpSp>
      <p:grpSp>
        <p:nvGrpSpPr>
          <p:cNvPr name="Group 54" id="54"/>
          <p:cNvGrpSpPr/>
          <p:nvPr/>
        </p:nvGrpSpPr>
        <p:grpSpPr>
          <a:xfrm rot="0">
            <a:off x="12171557" y="6935513"/>
            <a:ext cx="3233902" cy="1090768"/>
            <a:chOff x="0" y="0"/>
            <a:chExt cx="4311869" cy="1454357"/>
          </a:xfrm>
        </p:grpSpPr>
        <p:sp>
          <p:nvSpPr>
            <p:cNvPr name="Freeform 55" id="55"/>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56" id="56"/>
          <p:cNvSpPr txBox="true"/>
          <p:nvPr/>
        </p:nvSpPr>
        <p:spPr>
          <a:xfrm rot="0">
            <a:off x="12222357"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Numpy</a:t>
            </a:r>
          </a:p>
        </p:txBody>
      </p:sp>
      <p:sp>
        <p:nvSpPr>
          <p:cNvPr name="Freeform 57" id="57"/>
          <p:cNvSpPr/>
          <p:nvPr/>
        </p:nvSpPr>
        <p:spPr>
          <a:xfrm flipH="false" flipV="false" rot="0">
            <a:off x="14832000"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8" id="58"/>
          <p:cNvGrpSpPr/>
          <p:nvPr/>
        </p:nvGrpSpPr>
        <p:grpSpPr>
          <a:xfrm rot="0">
            <a:off x="15274572" y="6850361"/>
            <a:ext cx="1195442" cy="1279118"/>
            <a:chOff x="0" y="0"/>
            <a:chExt cx="1593923" cy="1705491"/>
          </a:xfrm>
        </p:grpSpPr>
        <p:sp>
          <p:nvSpPr>
            <p:cNvPr name="Freeform 59" id="59"/>
            <p:cNvSpPr/>
            <p:nvPr/>
          </p:nvSpPr>
          <p:spPr>
            <a:xfrm flipH="false" flipV="false" rot="0">
              <a:off x="0" y="0"/>
              <a:ext cx="1593977" cy="1705483"/>
            </a:xfrm>
            <a:custGeom>
              <a:avLst/>
              <a:gdLst/>
              <a:ahLst/>
              <a:cxnLst/>
              <a:rect r="r" b="b" t="t" l="l"/>
              <a:pathLst>
                <a:path h="1705483" w="1593977">
                  <a:moveTo>
                    <a:pt x="0" y="0"/>
                  </a:moveTo>
                  <a:lnTo>
                    <a:pt x="1593977" y="0"/>
                  </a:lnTo>
                  <a:lnTo>
                    <a:pt x="1593977" y="1705483"/>
                  </a:lnTo>
                  <a:lnTo>
                    <a:pt x="0" y="1705483"/>
                  </a:lnTo>
                  <a:lnTo>
                    <a:pt x="0" y="0"/>
                  </a:lnTo>
                  <a:close/>
                </a:path>
              </a:pathLst>
            </a:custGeom>
            <a:blipFill>
              <a:blip r:embed="rId14"/>
              <a:stretch>
                <a:fillRect l="-75" t="0" r="-72" b="0"/>
              </a:stretch>
            </a:blipFill>
          </p:spPr>
        </p:sp>
      </p:grpSp>
      <p:sp>
        <p:nvSpPr>
          <p:cNvPr name="Freeform 60" id="60"/>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grpSp>
        <p:nvGrpSpPr>
          <p:cNvPr name="Group 61" id="61"/>
          <p:cNvGrpSpPr/>
          <p:nvPr/>
        </p:nvGrpSpPr>
        <p:grpSpPr>
          <a:xfrm rot="0">
            <a:off x="152400" y="9394217"/>
            <a:ext cx="3809868" cy="625179"/>
            <a:chOff x="0" y="0"/>
            <a:chExt cx="5079824" cy="833572"/>
          </a:xfrm>
        </p:grpSpPr>
        <p:sp>
          <p:nvSpPr>
            <p:cNvPr name="Freeform 62" id="62"/>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7"/>
              <a:stretch>
                <a:fillRect l="0" t="-239" r="0" b="-233"/>
              </a:stretch>
            </a:blipFill>
          </p:spPr>
        </p:sp>
      </p:grpSp>
      <p:sp>
        <p:nvSpPr>
          <p:cNvPr name="TextBox 63" id="63"/>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64" id="64"/>
          <p:cNvSpPr txBox="true"/>
          <p:nvPr/>
        </p:nvSpPr>
        <p:spPr>
          <a:xfrm rot="0">
            <a:off x="12881154" y="9390889"/>
            <a:ext cx="1816664"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08/08/2024</a:t>
            </a:r>
          </a:p>
        </p:txBody>
      </p:sp>
      <p:sp>
        <p:nvSpPr>
          <p:cNvPr name="TextBox 65" id="6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01</a:t>
            </a:r>
          </a:p>
        </p:txBody>
      </p:sp>
      <p:sp>
        <p:nvSpPr>
          <p:cNvPr name="Freeform 66" id="66"/>
          <p:cNvSpPr/>
          <p:nvPr/>
        </p:nvSpPr>
        <p:spPr>
          <a:xfrm flipH="false" flipV="false" rot="0">
            <a:off x="152400" y="91700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grpSp>
        <p:nvGrpSpPr>
          <p:cNvPr name="Group 67" id="67"/>
          <p:cNvGrpSpPr/>
          <p:nvPr/>
        </p:nvGrpSpPr>
        <p:grpSpPr>
          <a:xfrm rot="0">
            <a:off x="304800" y="9546617"/>
            <a:ext cx="3809868" cy="625179"/>
            <a:chOff x="0" y="0"/>
            <a:chExt cx="5079824" cy="833572"/>
          </a:xfrm>
        </p:grpSpPr>
        <p:sp>
          <p:nvSpPr>
            <p:cNvPr name="Freeform 68" id="6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7"/>
              <a:stretch>
                <a:fillRect l="0" t="-239" r="0" b="-233"/>
              </a:stretch>
            </a:blipFill>
          </p:spPr>
        </p:sp>
      </p:grpSp>
      <p:grpSp>
        <p:nvGrpSpPr>
          <p:cNvPr name="Group 69" id="69"/>
          <p:cNvGrpSpPr/>
          <p:nvPr/>
        </p:nvGrpSpPr>
        <p:grpSpPr>
          <a:xfrm rot="0">
            <a:off x="8311149" y="9509157"/>
            <a:ext cx="38100" cy="392809"/>
            <a:chOff x="0" y="0"/>
            <a:chExt cx="50800" cy="523745"/>
          </a:xfrm>
        </p:grpSpPr>
        <p:sp>
          <p:nvSpPr>
            <p:cNvPr name="Freeform 70" id="7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71" id="71"/>
          <p:cNvGrpSpPr/>
          <p:nvPr/>
        </p:nvGrpSpPr>
        <p:grpSpPr>
          <a:xfrm rot="0">
            <a:off x="10715459" y="9488389"/>
            <a:ext cx="38100" cy="392809"/>
            <a:chOff x="0" y="0"/>
            <a:chExt cx="50800" cy="523745"/>
          </a:xfrm>
        </p:grpSpPr>
        <p:sp>
          <p:nvSpPr>
            <p:cNvPr name="Freeform 72" id="7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73" id="73"/>
          <p:cNvSpPr txBox="true"/>
          <p:nvPr/>
        </p:nvSpPr>
        <p:spPr>
          <a:xfrm rot="0">
            <a:off x="4957811" y="563979"/>
            <a:ext cx="9204141" cy="821182"/>
          </a:xfrm>
          <a:prstGeom prst="rect">
            <a:avLst/>
          </a:prstGeom>
        </p:spPr>
        <p:txBody>
          <a:bodyPr anchor="t" rtlCol="false" tIns="0" lIns="0" bIns="0" rIns="0">
            <a:spAutoFit/>
          </a:bodyPr>
          <a:lstStyle/>
          <a:p>
            <a:pPr algn="l">
              <a:lnSpc>
                <a:spcPts val="6719"/>
              </a:lnSpc>
            </a:pPr>
            <a:r>
              <a:rPr lang="en-US" b="true" sz="4800" u="sng">
                <a:solidFill>
                  <a:srgbClr val="FFFFFF"/>
                </a:solidFill>
                <a:latin typeface="Raleway Heavy"/>
                <a:ea typeface="Raleway Heavy"/>
                <a:cs typeface="Raleway Heavy"/>
                <a:sym typeface="Raleway Heavy"/>
              </a:rPr>
              <a:t>TOOLS AND TECHNOLOGIES</a:t>
            </a:r>
          </a:p>
        </p:txBody>
      </p:sp>
      <p:sp>
        <p:nvSpPr>
          <p:cNvPr name="TextBox 74" id="74"/>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13</a:t>
            </a:r>
          </a:p>
        </p:txBody>
      </p:sp>
      <p:sp>
        <p:nvSpPr>
          <p:cNvPr name="TextBox 75" id="75"/>
          <p:cNvSpPr txBox="true"/>
          <p:nvPr/>
        </p:nvSpPr>
        <p:spPr>
          <a:xfrm rot="0">
            <a:off x="8615986" y="9402664"/>
            <a:ext cx="1816664"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IT21175602</a:t>
            </a:r>
          </a:p>
        </p:txBody>
      </p:sp>
      <p:sp>
        <p:nvSpPr>
          <p:cNvPr name="TextBox 76" id="76"/>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77" id="77"/>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Nilakshana H.A.N</a:t>
            </a:r>
          </a:p>
        </p:txBody>
      </p:sp>
      <p:sp>
        <p:nvSpPr>
          <p:cNvPr name="TextBox 78" id="78"/>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sp>
        <p:nvSpPr>
          <p:cNvPr name="Freeform 4" id="4"/>
          <p:cNvSpPr/>
          <p:nvPr/>
        </p:nvSpPr>
        <p:spPr>
          <a:xfrm flipH="false" flipV="false" rot="0">
            <a:off x="15074472" y="4442863"/>
            <a:ext cx="3213528" cy="3032767"/>
          </a:xfrm>
          <a:custGeom>
            <a:avLst/>
            <a:gdLst/>
            <a:ahLst/>
            <a:cxnLst/>
            <a:rect r="r" b="b" t="t" l="l"/>
            <a:pathLst>
              <a:path h="3032767" w="3213528">
                <a:moveTo>
                  <a:pt x="0" y="0"/>
                </a:moveTo>
                <a:lnTo>
                  <a:pt x="3213528" y="0"/>
                </a:lnTo>
                <a:lnTo>
                  <a:pt x="3213528" y="3032767"/>
                </a:lnTo>
                <a:lnTo>
                  <a:pt x="0" y="3032767"/>
                </a:lnTo>
                <a:lnTo>
                  <a:pt x="0" y="0"/>
                </a:lnTo>
                <a:close/>
              </a:path>
            </a:pathLst>
          </a:custGeom>
          <a:blipFill>
            <a:blip r:embed="rId3">
              <a:extLst>
                <a:ext uri="{96DAC541-7B7A-43D3-8B79-37D633B846F1}">
                  <asvg:svgBlip xmlns:asvg="http://schemas.microsoft.com/office/drawing/2016/SVG/main" r:embed="rId4"/>
                </a:ext>
              </a:extLst>
            </a:blip>
            <a:stretch>
              <a:fillRect l="0" t="-1" r="0" b="-1"/>
            </a:stretch>
          </a:blipFill>
        </p:spPr>
      </p:sp>
      <p:sp>
        <p:nvSpPr>
          <p:cNvPr name="Freeform 5" id="5"/>
          <p:cNvSpPr/>
          <p:nvPr/>
        </p:nvSpPr>
        <p:spPr>
          <a:xfrm flipH="false" flipV="false" rot="0">
            <a:off x="0" y="9059468"/>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52400" y="9394217"/>
            <a:ext cx="3809868" cy="625179"/>
            <a:chOff x="0" y="0"/>
            <a:chExt cx="5079824" cy="833572"/>
          </a:xfrm>
        </p:grpSpPr>
        <p:sp>
          <p:nvSpPr>
            <p:cNvPr name="Freeform 7" id="7"/>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8" id="8"/>
          <p:cNvGrpSpPr/>
          <p:nvPr/>
        </p:nvGrpSpPr>
        <p:grpSpPr>
          <a:xfrm rot="0">
            <a:off x="8311149" y="9509157"/>
            <a:ext cx="38100" cy="392809"/>
            <a:chOff x="0" y="0"/>
            <a:chExt cx="50800" cy="523745"/>
          </a:xfrm>
        </p:grpSpPr>
        <p:sp>
          <p:nvSpPr>
            <p:cNvPr name="Freeform 9" id="9"/>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0" id="10"/>
          <p:cNvGrpSpPr/>
          <p:nvPr/>
        </p:nvGrpSpPr>
        <p:grpSpPr>
          <a:xfrm rot="0">
            <a:off x="10715459" y="9488389"/>
            <a:ext cx="38100" cy="392809"/>
            <a:chOff x="0" y="0"/>
            <a:chExt cx="50800" cy="523745"/>
          </a:xfrm>
        </p:grpSpPr>
        <p:sp>
          <p:nvSpPr>
            <p:cNvPr name="Freeform 11" id="11"/>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2" id="12"/>
          <p:cNvSpPr txBox="true"/>
          <p:nvPr/>
        </p:nvSpPr>
        <p:spPr>
          <a:xfrm rot="0">
            <a:off x="4610476" y="112395"/>
            <a:ext cx="9745256" cy="821182"/>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COMPLETION OF THE PROJECT</a:t>
            </a:r>
          </a:p>
        </p:txBody>
      </p:sp>
      <p:sp>
        <p:nvSpPr>
          <p:cNvPr name="TextBox 13" id="13"/>
          <p:cNvSpPr txBox="true"/>
          <p:nvPr/>
        </p:nvSpPr>
        <p:spPr>
          <a:xfrm rot="0">
            <a:off x="2534324" y="1088860"/>
            <a:ext cx="4152305" cy="774699"/>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Implementation:</a:t>
            </a:r>
          </a:p>
        </p:txBody>
      </p:sp>
      <p:sp>
        <p:nvSpPr>
          <p:cNvPr name="TextBox 14" id="14"/>
          <p:cNvSpPr txBox="true"/>
          <p:nvPr/>
        </p:nvSpPr>
        <p:spPr>
          <a:xfrm rot="0">
            <a:off x="2534323" y="1815934"/>
            <a:ext cx="12329677" cy="1222255"/>
          </a:xfrm>
          <a:prstGeom prst="rect">
            <a:avLst/>
          </a:prstGeom>
        </p:spPr>
        <p:txBody>
          <a:bodyPr anchor="t" rtlCol="false" tIns="0" lIns="0" bIns="0" rIns="0">
            <a:spAutoFit/>
          </a:bodyPr>
          <a:lstStyle/>
          <a:p>
            <a:pPr algn="l">
              <a:lnSpc>
                <a:spcPts val="3254"/>
              </a:lnSpc>
            </a:pPr>
            <a:r>
              <a:rPr lang="en-US" sz="2324">
                <a:solidFill>
                  <a:srgbClr val="1D1D1F"/>
                </a:solidFill>
                <a:latin typeface="Canva Sans"/>
                <a:ea typeface="Canva Sans"/>
                <a:cs typeface="Canva Sans"/>
                <a:sym typeface="Canva Sans"/>
              </a:rPr>
              <a:t>Coding and Development: Utilize Python to implement an advanced rate limiting algorithm and dynamic URL filtering system, ensuring effective mitigation of brute force attacks and malicious URL access.</a:t>
            </a:r>
          </a:p>
        </p:txBody>
      </p:sp>
      <p:sp>
        <p:nvSpPr>
          <p:cNvPr name="TextBox 15" id="15"/>
          <p:cNvSpPr txBox="true"/>
          <p:nvPr/>
        </p:nvSpPr>
        <p:spPr>
          <a:xfrm rot="0">
            <a:off x="2524563" y="3523445"/>
            <a:ext cx="5786586" cy="774699"/>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Testing and Evaluation:</a:t>
            </a:r>
          </a:p>
        </p:txBody>
      </p:sp>
      <p:sp>
        <p:nvSpPr>
          <p:cNvPr name="TextBox 16" id="16"/>
          <p:cNvSpPr txBox="true"/>
          <p:nvPr/>
        </p:nvSpPr>
        <p:spPr>
          <a:xfrm rot="0">
            <a:off x="2534323" y="4404763"/>
            <a:ext cx="12909273" cy="1712652"/>
          </a:xfrm>
          <a:prstGeom prst="rect">
            <a:avLst/>
          </a:prstGeom>
        </p:spPr>
        <p:txBody>
          <a:bodyPr anchor="t" rtlCol="false" tIns="0" lIns="0" bIns="0" rIns="0">
            <a:spAutoFit/>
          </a:bodyPr>
          <a:lstStyle/>
          <a:p>
            <a:pPr algn="l">
              <a:lnSpc>
                <a:spcPts val="3436"/>
              </a:lnSpc>
            </a:pPr>
            <a:r>
              <a:rPr lang="en-US" sz="2454">
                <a:solidFill>
                  <a:srgbClr val="1D1D1F"/>
                </a:solidFill>
                <a:latin typeface="Canva Sans"/>
                <a:ea typeface="Canva Sans"/>
                <a:cs typeface="Canva Sans"/>
                <a:sym typeface="Canva Sans"/>
              </a:rPr>
              <a:t>Test the integrated security framework against simulated and real-world brute force attack scenarios. Evaluate its performance using metrics like detection rate, false positive rate, and user impact. Compare results with existing security measures and conduct a thorough analysis of any vulnerabilities.</a:t>
            </a:r>
          </a:p>
        </p:txBody>
      </p:sp>
      <p:sp>
        <p:nvSpPr>
          <p:cNvPr name="TextBox 17" id="17"/>
          <p:cNvSpPr txBox="true"/>
          <p:nvPr/>
        </p:nvSpPr>
        <p:spPr>
          <a:xfrm rot="0">
            <a:off x="2524563" y="6558900"/>
            <a:ext cx="2687241" cy="774699"/>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Outcomes:</a:t>
            </a:r>
          </a:p>
        </p:txBody>
      </p:sp>
      <p:sp>
        <p:nvSpPr>
          <p:cNvPr name="TextBox 18" id="18"/>
          <p:cNvSpPr txBox="true"/>
          <p:nvPr/>
        </p:nvSpPr>
        <p:spPr>
          <a:xfrm rot="0">
            <a:off x="2524563" y="7428005"/>
            <a:ext cx="12909274" cy="1246285"/>
          </a:xfrm>
          <a:prstGeom prst="rect">
            <a:avLst/>
          </a:prstGeom>
        </p:spPr>
        <p:txBody>
          <a:bodyPr anchor="t" rtlCol="false" tIns="0" lIns="0" bIns="0" rIns="0">
            <a:spAutoFit/>
          </a:bodyPr>
          <a:lstStyle/>
          <a:p>
            <a:pPr algn="l">
              <a:lnSpc>
                <a:spcPts val="3321"/>
              </a:lnSpc>
            </a:pPr>
            <a:r>
              <a:rPr lang="en-US" sz="2372">
                <a:solidFill>
                  <a:srgbClr val="1D1D1F"/>
                </a:solidFill>
                <a:latin typeface="Canva Sans"/>
                <a:ea typeface="Canva Sans"/>
                <a:cs typeface="Canva Sans"/>
                <a:sym typeface="Canva Sans"/>
              </a:rPr>
              <a:t>Achieve enhanced protection against brute force attacks and reduced false positives through the integration of advanced rate limiting and dynamic URL filtering. Demonstrate the effectiveness of the framework in real-world cybersecurity scenarios.</a:t>
            </a:r>
          </a:p>
        </p:txBody>
      </p:sp>
      <p:sp>
        <p:nvSpPr>
          <p:cNvPr name="TextBox 19" id="1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14</a:t>
            </a:r>
          </a:p>
        </p:txBody>
      </p:sp>
      <p:sp>
        <p:nvSpPr>
          <p:cNvPr name="TextBox 20" id="20"/>
          <p:cNvSpPr txBox="true"/>
          <p:nvPr/>
        </p:nvSpPr>
        <p:spPr>
          <a:xfrm rot="0">
            <a:off x="8518132" y="9402665"/>
            <a:ext cx="1914517"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IT21175602</a:t>
            </a:r>
          </a:p>
        </p:txBody>
      </p:sp>
      <p:sp>
        <p:nvSpPr>
          <p:cNvPr name="TextBox 21" id="21"/>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2" id="22"/>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Nilakshana H.A.N</a:t>
            </a:r>
          </a:p>
        </p:txBody>
      </p:sp>
      <p:sp>
        <p:nvSpPr>
          <p:cNvPr name="TextBox 23" id="2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grpSp>
        <p:nvGrpSpPr>
          <p:cNvPr name="Group 4" id="4"/>
          <p:cNvGrpSpPr/>
          <p:nvPr/>
        </p:nvGrpSpPr>
        <p:grpSpPr>
          <a:xfrm rot="0">
            <a:off x="3197552" y="5995723"/>
            <a:ext cx="12422038" cy="2895865"/>
            <a:chOff x="0" y="0"/>
            <a:chExt cx="16562717" cy="3861153"/>
          </a:xfrm>
        </p:grpSpPr>
        <p:sp>
          <p:nvSpPr>
            <p:cNvPr name="Freeform 5" id="5"/>
            <p:cNvSpPr/>
            <p:nvPr/>
          </p:nvSpPr>
          <p:spPr>
            <a:xfrm flipH="false" flipV="false" rot="0">
              <a:off x="0" y="0"/>
              <a:ext cx="16562705" cy="3861091"/>
            </a:xfrm>
            <a:custGeom>
              <a:avLst/>
              <a:gdLst/>
              <a:ahLst/>
              <a:cxnLst/>
              <a:rect r="r" b="b" t="t" l="l"/>
              <a:pathLst>
                <a:path h="3861091" w="16562705">
                  <a:moveTo>
                    <a:pt x="0" y="0"/>
                  </a:moveTo>
                  <a:lnTo>
                    <a:pt x="16562705" y="0"/>
                  </a:lnTo>
                  <a:lnTo>
                    <a:pt x="16562705" y="3861091"/>
                  </a:lnTo>
                  <a:lnTo>
                    <a:pt x="0" y="3861091"/>
                  </a:lnTo>
                  <a:lnTo>
                    <a:pt x="0" y="0"/>
                  </a:lnTo>
                  <a:close/>
                </a:path>
              </a:pathLst>
            </a:custGeom>
            <a:blipFill>
              <a:blip r:embed="rId3"/>
              <a:stretch>
                <a:fillRect l="0" t="-92044" r="0" b="-92046"/>
              </a:stretch>
            </a:blipFill>
          </p:spPr>
        </p:sp>
      </p:grpSp>
      <p:sp>
        <p:nvSpPr>
          <p:cNvPr name="Freeform 6" id="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2400" y="9394217"/>
            <a:ext cx="3809868" cy="625179"/>
            <a:chOff x="0" y="0"/>
            <a:chExt cx="5079824" cy="833572"/>
          </a:xfrm>
        </p:grpSpPr>
        <p:sp>
          <p:nvSpPr>
            <p:cNvPr name="Freeform 8" id="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6"/>
              <a:stretch>
                <a:fillRect l="0" t="-239" r="0" b="-233"/>
              </a:stretch>
            </a:blipFill>
          </p:spPr>
        </p:sp>
      </p:grpSp>
      <p:grpSp>
        <p:nvGrpSpPr>
          <p:cNvPr name="Group 9" id="9"/>
          <p:cNvGrpSpPr/>
          <p:nvPr/>
        </p:nvGrpSpPr>
        <p:grpSpPr>
          <a:xfrm rot="0">
            <a:off x="8311149" y="9509157"/>
            <a:ext cx="38100" cy="392809"/>
            <a:chOff x="0" y="0"/>
            <a:chExt cx="50800" cy="523745"/>
          </a:xfrm>
        </p:grpSpPr>
        <p:sp>
          <p:nvSpPr>
            <p:cNvPr name="Freeform 10" id="1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1" id="11"/>
          <p:cNvGrpSpPr/>
          <p:nvPr/>
        </p:nvGrpSpPr>
        <p:grpSpPr>
          <a:xfrm rot="0">
            <a:off x="10715459" y="9488389"/>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3" id="13"/>
          <p:cNvSpPr txBox="true"/>
          <p:nvPr/>
        </p:nvSpPr>
        <p:spPr>
          <a:xfrm rot="0">
            <a:off x="6531906" y="112395"/>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REFERENCES</a:t>
            </a:r>
          </a:p>
        </p:txBody>
      </p:sp>
      <p:sp>
        <p:nvSpPr>
          <p:cNvPr name="TextBox 14" id="14"/>
          <p:cNvSpPr txBox="true"/>
          <p:nvPr/>
        </p:nvSpPr>
        <p:spPr>
          <a:xfrm rot="0">
            <a:off x="2409353" y="1614310"/>
            <a:ext cx="14208387" cy="3682378"/>
          </a:xfrm>
          <a:prstGeom prst="rect">
            <a:avLst/>
          </a:prstGeom>
        </p:spPr>
        <p:txBody>
          <a:bodyPr anchor="t" rtlCol="false" tIns="0" lIns="0" bIns="0" rIns="0">
            <a:spAutoFit/>
          </a:bodyPr>
          <a:lstStyle/>
          <a:p>
            <a:pPr algn="just" marL="476955" indent="-238478" lvl="1">
              <a:lnSpc>
                <a:spcPts val="2650"/>
              </a:lnSpc>
              <a:buAutoNum type="arabicPeriod" startAt="1"/>
            </a:pPr>
            <a:r>
              <a:rPr lang="en-US" sz="2209">
                <a:solidFill>
                  <a:srgbClr val="000000"/>
                </a:solidFill>
                <a:latin typeface="Garet"/>
                <a:ea typeface="Garet"/>
                <a:cs typeface="Garet"/>
                <a:sym typeface="Garet"/>
              </a:rPr>
              <a:t>Orozco-Fonseca, D., Marín, G., &amp; Lara, A. (2024). Taxonomy of malicious URL detection Techniques. In Lecture notes in networks and systems (pp. 73–81). https://doi.org/10.1007/978-3-031-54235-0_7</a:t>
            </a:r>
          </a:p>
          <a:p>
            <a:pPr algn="just">
              <a:lnSpc>
                <a:spcPts val="2650"/>
              </a:lnSpc>
            </a:pPr>
          </a:p>
          <a:p>
            <a:pPr algn="just" marL="476955" indent="-238478" lvl="1">
              <a:lnSpc>
                <a:spcPts val="2650"/>
              </a:lnSpc>
              <a:buAutoNum type="arabicPeriod" startAt="1"/>
            </a:pPr>
            <a:r>
              <a:rPr lang="en-US" sz="2209">
                <a:solidFill>
                  <a:srgbClr val="000000"/>
                </a:solidFill>
                <a:latin typeface="Garet"/>
                <a:ea typeface="Garet"/>
                <a:cs typeface="Garet"/>
                <a:sym typeface="Garet"/>
              </a:rPr>
              <a:t>Mok, K. H., &amp; Kyu, A. P. (2020). Web-based brute force attack blocking device and method using machine learning. SciSpace - Paper. https://typeset.io/papers/web-based-brute-force-attack-blocking-device-and-method-4uiuro3jv3</a:t>
            </a:r>
          </a:p>
          <a:p>
            <a:pPr algn="just">
              <a:lnSpc>
                <a:spcPts val="2650"/>
              </a:lnSpc>
            </a:pPr>
          </a:p>
          <a:p>
            <a:pPr algn="just" marL="476956" indent="-238478" lvl="1">
              <a:lnSpc>
                <a:spcPts val="2650"/>
              </a:lnSpc>
              <a:buAutoNum type="arabicPeriod" startAt="1"/>
            </a:pPr>
            <a:r>
              <a:rPr lang="en-US" sz="2209">
                <a:solidFill>
                  <a:srgbClr val="000000"/>
                </a:solidFill>
                <a:latin typeface="Garet"/>
                <a:ea typeface="Garet"/>
                <a:cs typeface="Garet"/>
                <a:sym typeface="Garet"/>
              </a:rPr>
              <a:t>Nowroozi, E., Abhishek, N., Mohammadi, M., &amp; Conti, M. (2022). An Adversarial attack analysis on Malicious Advertisement URL Detection Framework. IEEE Transactions on Network and Service Management, 20(2), 1332–1344. https://doi.org/10.1109/tnsm.2022.3225217</a:t>
            </a:r>
          </a:p>
        </p:txBody>
      </p:sp>
      <p:sp>
        <p:nvSpPr>
          <p:cNvPr name="TextBox 15" id="1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15</a:t>
            </a:r>
          </a:p>
        </p:txBody>
      </p:sp>
      <p:sp>
        <p:nvSpPr>
          <p:cNvPr name="TextBox 16" id="16"/>
          <p:cNvSpPr txBox="true"/>
          <p:nvPr/>
        </p:nvSpPr>
        <p:spPr>
          <a:xfrm rot="0">
            <a:off x="8610602" y="9402664"/>
            <a:ext cx="1822048"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IT21175602</a:t>
            </a:r>
          </a:p>
        </p:txBody>
      </p:sp>
      <p:sp>
        <p:nvSpPr>
          <p:cNvPr name="TextBox 17" id="17"/>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8" id="18"/>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Nilakshana H.A.N</a:t>
            </a:r>
          </a:p>
        </p:txBody>
      </p:sp>
      <p:sp>
        <p:nvSpPr>
          <p:cNvPr name="TextBox 19" id="19"/>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grpSp>
        <p:nvGrpSpPr>
          <p:cNvPr name="Group 4" id="4"/>
          <p:cNvGrpSpPr/>
          <p:nvPr/>
        </p:nvGrpSpPr>
        <p:grpSpPr>
          <a:xfrm rot="145094">
            <a:off x="13316547" y="1702581"/>
            <a:ext cx="2806086" cy="2806086"/>
            <a:chOff x="0" y="0"/>
            <a:chExt cx="3741448" cy="3741448"/>
          </a:xfrm>
        </p:grpSpPr>
        <p:sp>
          <p:nvSpPr>
            <p:cNvPr name="Freeform 5" id="5"/>
            <p:cNvSpPr/>
            <p:nvPr/>
          </p:nvSpPr>
          <p:spPr>
            <a:xfrm flipH="false" flipV="false" rot="0">
              <a:off x="0" y="0"/>
              <a:ext cx="3741420" cy="3741420"/>
            </a:xfrm>
            <a:custGeom>
              <a:avLst/>
              <a:gdLst/>
              <a:ahLst/>
              <a:cxnLst/>
              <a:rect r="r" b="b" t="t" l="l"/>
              <a:pathLst>
                <a:path h="3741420" w="3741420">
                  <a:moveTo>
                    <a:pt x="0" y="0"/>
                  </a:moveTo>
                  <a:lnTo>
                    <a:pt x="3741420" y="0"/>
                  </a:lnTo>
                  <a:lnTo>
                    <a:pt x="3741420" y="3741420"/>
                  </a:lnTo>
                  <a:lnTo>
                    <a:pt x="0" y="3741420"/>
                  </a:lnTo>
                  <a:lnTo>
                    <a:pt x="0" y="0"/>
                  </a:lnTo>
                  <a:close/>
                </a:path>
              </a:pathLst>
            </a:custGeom>
            <a:blipFill>
              <a:blip r:embed="rId4"/>
              <a:stretch>
                <a:fillRect l="0" t="-9692" r="0" b="-9692"/>
              </a:stretch>
            </a:blipFill>
          </p:spPr>
        </p:sp>
      </p:grpSp>
      <p:sp>
        <p:nvSpPr>
          <p:cNvPr name="Freeform 6" id="6"/>
          <p:cNvSpPr/>
          <p:nvPr/>
        </p:nvSpPr>
        <p:spPr>
          <a:xfrm flipH="false" flipV="false" rot="0">
            <a:off x="12749630" y="1285788"/>
            <a:ext cx="3939921" cy="4114800"/>
          </a:xfrm>
          <a:custGeom>
            <a:avLst/>
            <a:gdLst/>
            <a:ahLst/>
            <a:cxnLst/>
            <a:rect r="r" b="b" t="t" l="l"/>
            <a:pathLst>
              <a:path h="4114800" w="3939921">
                <a:moveTo>
                  <a:pt x="0" y="0"/>
                </a:moveTo>
                <a:lnTo>
                  <a:pt x="3939921" y="0"/>
                </a:lnTo>
                <a:lnTo>
                  <a:pt x="3939921"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410" t="0" r="-410" b="0"/>
            </a:stretch>
          </a:blipFill>
        </p:spPr>
      </p:sp>
      <p:grpSp>
        <p:nvGrpSpPr>
          <p:cNvPr name="Group 7" id="7"/>
          <p:cNvGrpSpPr/>
          <p:nvPr/>
        </p:nvGrpSpPr>
        <p:grpSpPr>
          <a:xfrm rot="0">
            <a:off x="1237375" y="8954502"/>
            <a:ext cx="15813251" cy="152400"/>
            <a:chOff x="0" y="0"/>
            <a:chExt cx="21084335" cy="203200"/>
          </a:xfrm>
        </p:grpSpPr>
        <p:sp>
          <p:nvSpPr>
            <p:cNvPr name="Freeform 8" id="8"/>
            <p:cNvSpPr/>
            <p:nvPr/>
          </p:nvSpPr>
          <p:spPr>
            <a:xfrm flipH="false" flipV="false" rot="0">
              <a:off x="101600" y="0"/>
              <a:ext cx="20881087" cy="203200"/>
            </a:xfrm>
            <a:custGeom>
              <a:avLst/>
              <a:gdLst/>
              <a:ahLst/>
              <a:cxnLst/>
              <a:rect r="r" b="b" t="t" l="l"/>
              <a:pathLst>
                <a:path h="203200" w="20881087">
                  <a:moveTo>
                    <a:pt x="0" y="0"/>
                  </a:moveTo>
                  <a:lnTo>
                    <a:pt x="20881087" y="0"/>
                  </a:lnTo>
                  <a:lnTo>
                    <a:pt x="20881087" y="203200"/>
                  </a:lnTo>
                  <a:lnTo>
                    <a:pt x="0" y="203200"/>
                  </a:lnTo>
                  <a:close/>
                </a:path>
              </a:pathLst>
            </a:custGeom>
            <a:solidFill>
              <a:srgbClr val="A67C59"/>
            </a:solidFill>
          </p:spPr>
        </p:sp>
      </p:grpSp>
      <p:sp>
        <p:nvSpPr>
          <p:cNvPr name="Freeform 9" id="9"/>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0" id="10"/>
          <p:cNvGrpSpPr/>
          <p:nvPr/>
        </p:nvGrpSpPr>
        <p:grpSpPr>
          <a:xfrm rot="0">
            <a:off x="152400" y="9394217"/>
            <a:ext cx="3809868" cy="625179"/>
            <a:chOff x="0" y="0"/>
            <a:chExt cx="5079824" cy="833572"/>
          </a:xfrm>
        </p:grpSpPr>
        <p:sp>
          <p:nvSpPr>
            <p:cNvPr name="Freeform 11" id="11"/>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9"/>
              <a:stretch>
                <a:fillRect l="0" t="-239" r="0" b="-233"/>
              </a:stretch>
            </a:blipFill>
          </p:spPr>
        </p:sp>
      </p:grpSp>
      <p:grpSp>
        <p:nvGrpSpPr>
          <p:cNvPr name="Group 12" id="12"/>
          <p:cNvGrpSpPr/>
          <p:nvPr/>
        </p:nvGrpSpPr>
        <p:grpSpPr>
          <a:xfrm rot="0">
            <a:off x="8311149" y="9509157"/>
            <a:ext cx="38100" cy="392809"/>
            <a:chOff x="0" y="0"/>
            <a:chExt cx="50800" cy="523745"/>
          </a:xfrm>
        </p:grpSpPr>
        <p:sp>
          <p:nvSpPr>
            <p:cNvPr name="Freeform 13" id="1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4" id="14"/>
          <p:cNvGrpSpPr/>
          <p:nvPr/>
        </p:nvGrpSpPr>
        <p:grpSpPr>
          <a:xfrm rot="0">
            <a:off x="10715459" y="9488389"/>
            <a:ext cx="38100" cy="392809"/>
            <a:chOff x="0" y="0"/>
            <a:chExt cx="50800" cy="523745"/>
          </a:xfrm>
        </p:grpSpPr>
        <p:sp>
          <p:nvSpPr>
            <p:cNvPr name="Freeform 15" id="1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6" id="16"/>
          <p:cNvSpPr txBox="true"/>
          <p:nvPr/>
        </p:nvSpPr>
        <p:spPr>
          <a:xfrm rot="0">
            <a:off x="1191362" y="1687952"/>
            <a:ext cx="11812751" cy="173799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Sulaksha Punsara</a:t>
            </a:r>
          </a:p>
        </p:txBody>
      </p:sp>
      <p:sp>
        <p:nvSpPr>
          <p:cNvPr name="TextBox 17" id="17"/>
          <p:cNvSpPr txBox="true"/>
          <p:nvPr/>
        </p:nvSpPr>
        <p:spPr>
          <a:xfrm rot="0">
            <a:off x="1942092" y="3287958"/>
            <a:ext cx="4040351" cy="969464"/>
          </a:xfrm>
          <a:prstGeom prst="rect">
            <a:avLst/>
          </a:prstGeom>
        </p:spPr>
        <p:txBody>
          <a:bodyPr anchor="t" rtlCol="false" tIns="0" lIns="0" bIns="0" rIns="0">
            <a:spAutoFit/>
          </a:bodyPr>
          <a:lstStyle/>
          <a:p>
            <a:pPr algn="ctr">
              <a:lnSpc>
                <a:spcPts val="7278"/>
              </a:lnSpc>
            </a:pPr>
            <a:r>
              <a:rPr lang="en-US" sz="5198" b="true">
                <a:solidFill>
                  <a:srgbClr val="606060"/>
                </a:solidFill>
                <a:latin typeface="Canva Sans Bold"/>
                <a:ea typeface="Canva Sans Bold"/>
                <a:cs typeface="Canva Sans Bold"/>
                <a:sym typeface="Canva Sans Bold"/>
              </a:rPr>
              <a:t>IT21170720</a:t>
            </a:r>
          </a:p>
        </p:txBody>
      </p:sp>
      <p:sp>
        <p:nvSpPr>
          <p:cNvPr name="TextBox 18" id="18"/>
          <p:cNvSpPr txBox="true"/>
          <p:nvPr/>
        </p:nvSpPr>
        <p:spPr>
          <a:xfrm rot="0">
            <a:off x="4711179" y="4864319"/>
            <a:ext cx="7069336" cy="982345"/>
          </a:xfrm>
          <a:prstGeom prst="rect">
            <a:avLst/>
          </a:prstGeom>
        </p:spPr>
        <p:txBody>
          <a:bodyPr anchor="t" rtlCol="false" tIns="0" lIns="0" bIns="0" rIns="0">
            <a:spAutoFit/>
          </a:bodyPr>
          <a:lstStyle/>
          <a:p>
            <a:pPr algn="ctr">
              <a:lnSpc>
                <a:spcPts val="7278"/>
              </a:lnSpc>
            </a:pPr>
            <a:r>
              <a:rPr lang="en-US" sz="5198" b="true">
                <a:solidFill>
                  <a:srgbClr val="A67C59"/>
                </a:solidFill>
                <a:latin typeface="Canva Sans Bold"/>
                <a:ea typeface="Canva Sans Bold"/>
                <a:cs typeface="Canva Sans Bold"/>
                <a:sym typeface="Canva Sans Bold"/>
              </a:rPr>
              <a:t>K.D.S.P Jayawickrama</a:t>
            </a:r>
          </a:p>
        </p:txBody>
      </p:sp>
      <p:sp>
        <p:nvSpPr>
          <p:cNvPr name="TextBox 19" id="19"/>
          <p:cNvSpPr txBox="true"/>
          <p:nvPr/>
        </p:nvSpPr>
        <p:spPr>
          <a:xfrm rot="0">
            <a:off x="2157858" y="5827614"/>
            <a:ext cx="14377541" cy="647065"/>
          </a:xfrm>
          <a:prstGeom prst="rect">
            <a:avLst/>
          </a:prstGeom>
        </p:spPr>
        <p:txBody>
          <a:bodyPr anchor="t" rtlCol="false" tIns="0" lIns="0" bIns="0" rIns="0">
            <a:spAutoFit/>
          </a:bodyPr>
          <a:lstStyle/>
          <a:p>
            <a:pPr algn="ctr">
              <a:lnSpc>
                <a:spcPts val="4759"/>
              </a:lnSpc>
            </a:pPr>
            <a:r>
              <a:rPr lang="en-US" sz="3399">
                <a:solidFill>
                  <a:srgbClr val="A67C59"/>
                </a:solidFill>
                <a:latin typeface="Canva Sans"/>
                <a:ea typeface="Canva Sans"/>
                <a:cs typeface="Canva Sans"/>
                <a:sym typeface="Canva Sans"/>
              </a:rPr>
              <a:t>BSc (Hons) in information Technology Specializing in cyber security</a:t>
            </a:r>
          </a:p>
        </p:txBody>
      </p:sp>
      <p:sp>
        <p:nvSpPr>
          <p:cNvPr name="TextBox 20" id="20"/>
          <p:cNvSpPr txBox="true"/>
          <p:nvPr/>
        </p:nvSpPr>
        <p:spPr>
          <a:xfrm rot="0">
            <a:off x="992981" y="8160604"/>
            <a:ext cx="16266319" cy="581000"/>
          </a:xfrm>
          <a:prstGeom prst="rect">
            <a:avLst/>
          </a:prstGeom>
        </p:spPr>
        <p:txBody>
          <a:bodyPr anchor="t" rtlCol="false" tIns="0" lIns="0" bIns="0" rIns="0">
            <a:spAutoFit/>
          </a:bodyPr>
          <a:lstStyle/>
          <a:p>
            <a:pPr algn="ctr">
              <a:lnSpc>
                <a:spcPts val="4559"/>
              </a:lnSpc>
            </a:pPr>
            <a:r>
              <a:rPr lang="en-US" sz="3799">
                <a:solidFill>
                  <a:srgbClr val="000000"/>
                </a:solidFill>
                <a:latin typeface="Norwester"/>
                <a:ea typeface="Norwester"/>
                <a:cs typeface="Norwester"/>
                <a:sym typeface="Norwester"/>
              </a:rPr>
              <a:t>Homomorphic Encryption for Data Processing</a:t>
            </a:r>
          </a:p>
        </p:txBody>
      </p:sp>
      <p:sp>
        <p:nvSpPr>
          <p:cNvPr name="TextBox 21" id="21"/>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16</a:t>
            </a:r>
          </a:p>
        </p:txBody>
      </p:sp>
      <p:sp>
        <p:nvSpPr>
          <p:cNvPr name="TextBox 22" id="22"/>
          <p:cNvSpPr txBox="true"/>
          <p:nvPr/>
        </p:nvSpPr>
        <p:spPr>
          <a:xfrm rot="0">
            <a:off x="8518134" y="9402664"/>
            <a:ext cx="1914516"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IT21170720</a:t>
            </a:r>
          </a:p>
        </p:txBody>
      </p:sp>
      <p:sp>
        <p:nvSpPr>
          <p:cNvPr name="TextBox 23" id="23"/>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4" id="24"/>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Jayawickrama K.D.S.P</a:t>
            </a:r>
          </a:p>
        </p:txBody>
      </p:sp>
      <p:sp>
        <p:nvSpPr>
          <p:cNvPr name="TextBox 25" id="25"/>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grpSp>
        <p:nvGrpSpPr>
          <p:cNvPr name="Group 4" id="4"/>
          <p:cNvGrpSpPr/>
          <p:nvPr/>
        </p:nvGrpSpPr>
        <p:grpSpPr>
          <a:xfrm rot="0">
            <a:off x="10188021" y="1391603"/>
            <a:ext cx="9533662" cy="6232480"/>
            <a:chOff x="0" y="0"/>
            <a:chExt cx="12711549" cy="8309973"/>
          </a:xfrm>
        </p:grpSpPr>
        <p:sp>
          <p:nvSpPr>
            <p:cNvPr name="Freeform 5" id="5"/>
            <p:cNvSpPr/>
            <p:nvPr/>
          </p:nvSpPr>
          <p:spPr>
            <a:xfrm flipH="false" flipV="false" rot="0">
              <a:off x="0" y="0"/>
              <a:ext cx="12711557" cy="8309991"/>
            </a:xfrm>
            <a:custGeom>
              <a:avLst/>
              <a:gdLst/>
              <a:ahLst/>
              <a:cxnLst/>
              <a:rect r="r" b="b" t="t" l="l"/>
              <a:pathLst>
                <a:path h="8309991" w="12711557">
                  <a:moveTo>
                    <a:pt x="0" y="0"/>
                  </a:moveTo>
                  <a:lnTo>
                    <a:pt x="12711557" y="0"/>
                  </a:lnTo>
                  <a:lnTo>
                    <a:pt x="12711557" y="8309991"/>
                  </a:lnTo>
                  <a:lnTo>
                    <a:pt x="0" y="8309991"/>
                  </a:lnTo>
                  <a:lnTo>
                    <a:pt x="0" y="0"/>
                  </a:lnTo>
                  <a:close/>
                </a:path>
              </a:pathLst>
            </a:custGeom>
            <a:blipFill>
              <a:blip r:embed="rId3"/>
              <a:stretch>
                <a:fillRect l="0" t="-975" r="0" b="-975"/>
              </a:stretch>
            </a:blipFill>
          </p:spPr>
        </p:sp>
      </p:grpSp>
      <p:sp>
        <p:nvSpPr>
          <p:cNvPr name="Freeform 6" id="6"/>
          <p:cNvSpPr/>
          <p:nvPr/>
        </p:nvSpPr>
        <p:spPr>
          <a:xfrm flipH="false" flipV="false" rot="0">
            <a:off x="0" y="1859791"/>
            <a:ext cx="1327252" cy="8850392"/>
          </a:xfrm>
          <a:custGeom>
            <a:avLst/>
            <a:gdLst/>
            <a:ahLst/>
            <a:cxnLst/>
            <a:rect r="r" b="b" t="t" l="l"/>
            <a:pathLst>
              <a:path h="8850392" w="1327252">
                <a:moveTo>
                  <a:pt x="0" y="0"/>
                </a:moveTo>
                <a:lnTo>
                  <a:pt x="1327252" y="0"/>
                </a:lnTo>
                <a:lnTo>
                  <a:pt x="1327252" y="8850392"/>
                </a:lnTo>
                <a:lnTo>
                  <a:pt x="0" y="88503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8" id="8"/>
          <p:cNvGrpSpPr/>
          <p:nvPr/>
        </p:nvGrpSpPr>
        <p:grpSpPr>
          <a:xfrm rot="0">
            <a:off x="152400" y="9394217"/>
            <a:ext cx="3809868" cy="625179"/>
            <a:chOff x="0" y="0"/>
            <a:chExt cx="5079824" cy="833572"/>
          </a:xfrm>
        </p:grpSpPr>
        <p:sp>
          <p:nvSpPr>
            <p:cNvPr name="Freeform 9" id="9"/>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8"/>
              <a:stretch>
                <a:fillRect l="0" t="-239" r="0" b="-233"/>
              </a:stretch>
            </a:blipFill>
          </p:spPr>
        </p:sp>
      </p:grpSp>
      <p:grpSp>
        <p:nvGrpSpPr>
          <p:cNvPr name="Group 10" id="10"/>
          <p:cNvGrpSpPr/>
          <p:nvPr/>
        </p:nvGrpSpPr>
        <p:grpSpPr>
          <a:xfrm rot="0">
            <a:off x="8311149" y="9509157"/>
            <a:ext cx="38100" cy="392809"/>
            <a:chOff x="0" y="0"/>
            <a:chExt cx="50800" cy="523745"/>
          </a:xfrm>
        </p:grpSpPr>
        <p:sp>
          <p:nvSpPr>
            <p:cNvPr name="Freeform 11" id="11"/>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2" id="12"/>
          <p:cNvGrpSpPr/>
          <p:nvPr/>
        </p:nvGrpSpPr>
        <p:grpSpPr>
          <a:xfrm rot="0">
            <a:off x="10715459" y="9488389"/>
            <a:ext cx="38100" cy="392809"/>
            <a:chOff x="0" y="0"/>
            <a:chExt cx="50800" cy="523745"/>
          </a:xfrm>
        </p:grpSpPr>
        <p:sp>
          <p:nvSpPr>
            <p:cNvPr name="Freeform 13" id="1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4" id="14"/>
          <p:cNvSpPr txBox="true"/>
          <p:nvPr/>
        </p:nvSpPr>
        <p:spPr>
          <a:xfrm rot="0">
            <a:off x="2451352" y="1761178"/>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BACKGROUND</a:t>
            </a:r>
          </a:p>
        </p:txBody>
      </p:sp>
      <p:sp>
        <p:nvSpPr>
          <p:cNvPr name="TextBox 15" id="15"/>
          <p:cNvSpPr txBox="true"/>
          <p:nvPr/>
        </p:nvSpPr>
        <p:spPr>
          <a:xfrm rot="0">
            <a:off x="1345284" y="3843338"/>
            <a:ext cx="7959670" cy="4457675"/>
          </a:xfrm>
          <a:prstGeom prst="rect">
            <a:avLst/>
          </a:prstGeom>
        </p:spPr>
        <p:txBody>
          <a:bodyPr anchor="t" rtlCol="false" tIns="0" lIns="0" bIns="0" rIns="0">
            <a:spAutoFit/>
          </a:bodyPr>
          <a:lstStyle/>
          <a:p>
            <a:pPr algn="l">
              <a:lnSpc>
                <a:spcPts val="2999"/>
              </a:lnSpc>
            </a:pPr>
            <a:r>
              <a:rPr lang="en-US" sz="2499">
                <a:solidFill>
                  <a:srgbClr val="1D1D1F"/>
                </a:solidFill>
                <a:latin typeface="Garet"/>
                <a:ea typeface="Garet"/>
                <a:cs typeface="Garet"/>
                <a:sym typeface="Garet"/>
              </a:rPr>
              <a:t>Homomorphic encryption enables secure data processing by allowing computations on encrypted data without decryption, addressing privacy concerns in various sensitive fields. However, it struggles with large files, necessitating a solution that combines data classification to effectively manage smaller, sensitive data. This integration enhances data security and ensures compliance with privacy regulations while facilitating secure analysis and processing of critical information.</a:t>
            </a:r>
          </a:p>
        </p:txBody>
      </p:sp>
      <p:sp>
        <p:nvSpPr>
          <p:cNvPr name="TextBox 16" id="16"/>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17</a:t>
            </a:r>
          </a:p>
        </p:txBody>
      </p:sp>
      <p:sp>
        <p:nvSpPr>
          <p:cNvPr name="TextBox 17" id="17"/>
          <p:cNvSpPr txBox="true"/>
          <p:nvPr/>
        </p:nvSpPr>
        <p:spPr>
          <a:xfrm rot="0">
            <a:off x="8518134" y="9402664"/>
            <a:ext cx="1914516"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IT21170720</a:t>
            </a:r>
          </a:p>
        </p:txBody>
      </p:sp>
      <p:sp>
        <p:nvSpPr>
          <p:cNvPr name="TextBox 18" id="18"/>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9" id="19"/>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Jayawickrama K.D.S.P</a:t>
            </a:r>
          </a:p>
        </p:txBody>
      </p:sp>
      <p:sp>
        <p:nvSpPr>
          <p:cNvPr name="TextBox 20" id="20"/>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0" y="-240746"/>
            <a:ext cx="18288000" cy="10527746"/>
            <a:chOff x="0" y="0"/>
            <a:chExt cx="24384000" cy="14036995"/>
          </a:xfrm>
        </p:grpSpPr>
        <p:sp>
          <p:nvSpPr>
            <p:cNvPr name="Freeform 3" id="3"/>
            <p:cNvSpPr/>
            <p:nvPr/>
          </p:nvSpPr>
          <p:spPr>
            <a:xfrm flipH="false" flipV="false" rot="0">
              <a:off x="0" y="0"/>
              <a:ext cx="24384000" cy="14037056"/>
            </a:xfrm>
            <a:custGeom>
              <a:avLst/>
              <a:gdLst/>
              <a:ahLst/>
              <a:cxnLst/>
              <a:rect r="r" b="b" t="t" l="l"/>
              <a:pathLst>
                <a:path h="14037056" w="24384000">
                  <a:moveTo>
                    <a:pt x="0" y="0"/>
                  </a:moveTo>
                  <a:lnTo>
                    <a:pt x="24384000" y="0"/>
                  </a:lnTo>
                  <a:lnTo>
                    <a:pt x="24384000" y="14037056"/>
                  </a:lnTo>
                  <a:lnTo>
                    <a:pt x="0" y="14037056"/>
                  </a:lnTo>
                  <a:lnTo>
                    <a:pt x="0" y="0"/>
                  </a:lnTo>
                  <a:close/>
                </a:path>
              </a:pathLst>
            </a:custGeom>
            <a:blipFill>
              <a:blip r:embed="rId2"/>
              <a:stretch>
                <a:fillRect l="0" t="-7904" r="0" b="-7903"/>
              </a:stretch>
            </a:blipFill>
          </p:spPr>
        </p:sp>
      </p:grpSp>
      <p:grpSp>
        <p:nvGrpSpPr>
          <p:cNvPr name="Group 4" id="4"/>
          <p:cNvGrpSpPr/>
          <p:nvPr/>
        </p:nvGrpSpPr>
        <p:grpSpPr>
          <a:xfrm rot="0">
            <a:off x="251399" y="194547"/>
            <a:ext cx="1554601" cy="1419763"/>
            <a:chOff x="0" y="0"/>
            <a:chExt cx="2072801" cy="1893017"/>
          </a:xfrm>
        </p:grpSpPr>
        <p:sp>
          <p:nvSpPr>
            <p:cNvPr name="Freeform 5" id="5"/>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sp>
        <p:nvSpPr>
          <p:cNvPr name="Freeform 6" id="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2400" y="9394217"/>
            <a:ext cx="3809868" cy="625179"/>
            <a:chOff x="0" y="0"/>
            <a:chExt cx="5079824" cy="833572"/>
          </a:xfrm>
        </p:grpSpPr>
        <p:sp>
          <p:nvSpPr>
            <p:cNvPr name="Freeform 8" id="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6"/>
              <a:stretch>
                <a:fillRect l="0" t="-239" r="0" b="-233"/>
              </a:stretch>
            </a:blipFill>
          </p:spPr>
        </p:sp>
      </p:grpSp>
      <p:grpSp>
        <p:nvGrpSpPr>
          <p:cNvPr name="Group 9" id="9"/>
          <p:cNvGrpSpPr/>
          <p:nvPr/>
        </p:nvGrpSpPr>
        <p:grpSpPr>
          <a:xfrm rot="0">
            <a:off x="8311149" y="9509157"/>
            <a:ext cx="38100" cy="392809"/>
            <a:chOff x="0" y="0"/>
            <a:chExt cx="50800" cy="523745"/>
          </a:xfrm>
        </p:grpSpPr>
        <p:sp>
          <p:nvSpPr>
            <p:cNvPr name="Freeform 10" id="1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1" id="11"/>
          <p:cNvGrpSpPr/>
          <p:nvPr/>
        </p:nvGrpSpPr>
        <p:grpSpPr>
          <a:xfrm rot="0">
            <a:off x="10715459" y="9488389"/>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3" id="13"/>
          <p:cNvSpPr txBox="true"/>
          <p:nvPr/>
        </p:nvSpPr>
        <p:spPr>
          <a:xfrm rot="0">
            <a:off x="1653219" y="1707654"/>
            <a:ext cx="6776113" cy="916305"/>
          </a:xfrm>
          <a:prstGeom prst="rect">
            <a:avLst/>
          </a:prstGeom>
        </p:spPr>
        <p:txBody>
          <a:bodyPr anchor="t" rtlCol="false" tIns="0" lIns="0" bIns="0" rIns="0">
            <a:spAutoFit/>
          </a:bodyPr>
          <a:lstStyle/>
          <a:p>
            <a:pPr algn="l">
              <a:lnSpc>
                <a:spcPts val="6719"/>
              </a:lnSpc>
            </a:pPr>
            <a:r>
              <a:rPr lang="en-US" b="true" sz="4800" u="sng">
                <a:solidFill>
                  <a:srgbClr val="FFD98C"/>
                </a:solidFill>
                <a:latin typeface="Raleway Heavy"/>
                <a:ea typeface="Raleway Heavy"/>
                <a:cs typeface="Raleway Heavy"/>
                <a:sym typeface="Raleway Heavy"/>
              </a:rPr>
              <a:t>RESEARCH QUESTION</a:t>
            </a:r>
          </a:p>
        </p:txBody>
      </p:sp>
      <p:sp>
        <p:nvSpPr>
          <p:cNvPr name="TextBox 14" id="14"/>
          <p:cNvSpPr txBox="true"/>
          <p:nvPr/>
        </p:nvSpPr>
        <p:spPr>
          <a:xfrm rot="0">
            <a:off x="1028700" y="3131595"/>
            <a:ext cx="8662702" cy="5057902"/>
          </a:xfrm>
          <a:prstGeom prst="rect">
            <a:avLst/>
          </a:prstGeom>
        </p:spPr>
        <p:txBody>
          <a:bodyPr anchor="t" rtlCol="false" tIns="0" lIns="0" bIns="0" rIns="0">
            <a:spAutoFit/>
          </a:bodyPr>
          <a:lstStyle/>
          <a:p>
            <a:pPr algn="just">
              <a:lnSpc>
                <a:spcPts val="2879"/>
              </a:lnSpc>
            </a:pPr>
            <a:r>
              <a:rPr lang="en-US" sz="2400" b="true">
                <a:solidFill>
                  <a:srgbClr val="F7F7F7"/>
                </a:solidFill>
                <a:latin typeface="Garet Bold"/>
                <a:ea typeface="Garet Bold"/>
                <a:cs typeface="Garet Bold"/>
                <a:sym typeface="Garet Bold"/>
              </a:rPr>
              <a:t>How can homomorphic encryption be integrated with data classification to ensure secure processing of sensitive data in a DLP tool, especially when large files cannot be encrypted?</a:t>
            </a:r>
          </a:p>
          <a:p>
            <a:pPr algn="just">
              <a:lnSpc>
                <a:spcPts val="2879"/>
              </a:lnSpc>
            </a:pPr>
          </a:p>
          <a:p>
            <a:pPr algn="just">
              <a:lnSpc>
                <a:spcPts val="2879"/>
              </a:lnSpc>
            </a:pPr>
            <a:r>
              <a:rPr lang="en-US" sz="2400">
                <a:solidFill>
                  <a:srgbClr val="F7F7F7"/>
                </a:solidFill>
                <a:latin typeface="Garet"/>
                <a:ea typeface="Garet"/>
                <a:cs typeface="Garet"/>
                <a:sym typeface="Garet"/>
              </a:rPr>
              <a:t>Homomorphic encryption can be integrated with data classification in a DLP tool by first identifying and prioritizing sensitive, smaller data for encryption while segmenting larger files for alternative protection. This allows for secure computations on encrypted data without exposure, ensuring compliance and privacy. By implementing a centralized monitoring system, we can efficiently manage encrypted and non-encrypted data, enhancing overall data security.</a:t>
            </a:r>
          </a:p>
        </p:txBody>
      </p:sp>
      <p:sp>
        <p:nvSpPr>
          <p:cNvPr name="TextBox 15" id="1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18</a:t>
            </a:r>
          </a:p>
        </p:txBody>
      </p:sp>
      <p:sp>
        <p:nvSpPr>
          <p:cNvPr name="TextBox 16" id="16"/>
          <p:cNvSpPr txBox="true"/>
          <p:nvPr/>
        </p:nvSpPr>
        <p:spPr>
          <a:xfrm rot="0">
            <a:off x="8518132" y="9402665"/>
            <a:ext cx="1914517"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IT21170720</a:t>
            </a:r>
          </a:p>
        </p:txBody>
      </p:sp>
      <p:sp>
        <p:nvSpPr>
          <p:cNvPr name="TextBox 17" id="17"/>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8" id="18"/>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Jayawickrama K.D.S.P</a:t>
            </a:r>
          </a:p>
        </p:txBody>
      </p:sp>
      <p:sp>
        <p:nvSpPr>
          <p:cNvPr name="TextBox 19" id="19"/>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1888901"/>
          <a:ext cx="16192500" cy="7048500"/>
        </p:xfrm>
        <a:graphic>
          <a:graphicData uri="http://schemas.openxmlformats.org/drawingml/2006/table">
            <a:tbl>
              <a:tblPr/>
              <a:tblGrid>
                <a:gridCol w="3238500"/>
                <a:gridCol w="3238500"/>
                <a:gridCol w="3238500"/>
                <a:gridCol w="3238500"/>
                <a:gridCol w="3238500"/>
              </a:tblGrid>
              <a:tr h="1409700">
                <a:tc>
                  <a:txBody>
                    <a:bodyPr anchor="t" rtlCol="false"/>
                    <a:lstStyle/>
                    <a:p>
                      <a:pPr algn="ctr">
                        <a:lnSpc>
                          <a:spcPts val="2520"/>
                        </a:lnSpc>
                        <a:defRPr/>
                      </a:pPr>
                      <a:r>
                        <a:rPr lang="en-US" sz="1800" b="true">
                          <a:solidFill>
                            <a:srgbClr val="1D1D1F"/>
                          </a:solidFill>
                          <a:latin typeface="Garet Bold"/>
                          <a:ea typeface="Garet Bold"/>
                          <a:cs typeface="Garet Bold"/>
                          <a:sym typeface="Garet Bold"/>
                        </a:rPr>
                        <a:t>Application References</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Exploration of Processing Encrypted Data</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Data Classification</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Homomorphic Encryption in DLP Tools</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Large File Processing</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[1]</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[2]</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[3]</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DATASHIELDX</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bl>
          </a:graphicData>
        </a:graphic>
      </p:graphicFrame>
      <p:sp>
        <p:nvSpPr>
          <p:cNvPr name="Freeform 3" id="3"/>
          <p:cNvSpPr/>
          <p:nvPr/>
        </p:nvSpPr>
        <p:spPr>
          <a:xfrm flipH="false" flipV="false" rot="0">
            <a:off x="5423388"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4" id="4"/>
          <p:cNvSpPr/>
          <p:nvPr/>
        </p:nvSpPr>
        <p:spPr>
          <a:xfrm flipH="false" flipV="false" rot="0">
            <a:off x="8720869"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5" id="5"/>
          <p:cNvSpPr/>
          <p:nvPr/>
        </p:nvSpPr>
        <p:spPr>
          <a:xfrm flipH="false" flipV="false" rot="0">
            <a:off x="12015056"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6" id="6"/>
          <p:cNvSpPr/>
          <p:nvPr/>
        </p:nvSpPr>
        <p:spPr>
          <a:xfrm flipH="false" flipV="false" rot="0">
            <a:off x="15309244"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grpSp>
        <p:nvGrpSpPr>
          <p:cNvPr name="Group 7" id="7"/>
          <p:cNvGrpSpPr/>
          <p:nvPr/>
        </p:nvGrpSpPr>
        <p:grpSpPr>
          <a:xfrm rot="0">
            <a:off x="251399" y="194547"/>
            <a:ext cx="1554601" cy="1419763"/>
            <a:chOff x="0" y="0"/>
            <a:chExt cx="2072801" cy="1893017"/>
          </a:xfrm>
        </p:grpSpPr>
        <p:sp>
          <p:nvSpPr>
            <p:cNvPr name="Freeform 8" id="8"/>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4"/>
              <a:stretch>
                <a:fillRect l="-23104" t="0" r="-23104" b="0"/>
              </a:stretch>
            </a:blipFill>
          </p:spPr>
        </p:sp>
      </p:grpSp>
      <p:sp>
        <p:nvSpPr>
          <p:cNvPr name="Freeform 9" id="9"/>
          <p:cNvSpPr/>
          <p:nvPr/>
        </p:nvSpPr>
        <p:spPr>
          <a:xfrm flipH="false" flipV="false" rot="0">
            <a:off x="5423388" y="5016476"/>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5428673" y="6504807"/>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5418104" y="3564826"/>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2" id="12"/>
          <p:cNvSpPr/>
          <p:nvPr/>
        </p:nvSpPr>
        <p:spPr>
          <a:xfrm flipH="false" flipV="false" rot="0">
            <a:off x="8720869" y="6523321"/>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3" id="13"/>
          <p:cNvSpPr/>
          <p:nvPr/>
        </p:nvSpPr>
        <p:spPr>
          <a:xfrm flipH="false" flipV="false" rot="0">
            <a:off x="8720869" y="5052621"/>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4" id="14"/>
          <p:cNvSpPr/>
          <p:nvPr/>
        </p:nvSpPr>
        <p:spPr>
          <a:xfrm flipH="false" flipV="false" rot="0">
            <a:off x="8720869" y="3564826"/>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5" id="15"/>
          <p:cNvSpPr/>
          <p:nvPr/>
        </p:nvSpPr>
        <p:spPr>
          <a:xfrm flipH="false" flipV="false" rot="0">
            <a:off x="12024581" y="5034107"/>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6" id="16"/>
          <p:cNvSpPr/>
          <p:nvPr/>
        </p:nvSpPr>
        <p:spPr>
          <a:xfrm flipH="false" flipV="false" rot="0">
            <a:off x="15309244" y="3564826"/>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15323009" y="5034990"/>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8" id="18"/>
          <p:cNvSpPr/>
          <p:nvPr/>
        </p:nvSpPr>
        <p:spPr>
          <a:xfrm flipH="false" flipV="false" rot="0">
            <a:off x="12024581" y="3527798"/>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9" id="19"/>
          <p:cNvSpPr/>
          <p:nvPr/>
        </p:nvSpPr>
        <p:spPr>
          <a:xfrm flipH="false" flipV="false" rot="0">
            <a:off x="12024581" y="6486293"/>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0" id="20"/>
          <p:cNvSpPr/>
          <p:nvPr/>
        </p:nvSpPr>
        <p:spPr>
          <a:xfrm flipH="false" flipV="false" rot="0">
            <a:off x="15309244" y="6467590"/>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1" id="21"/>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22" id="22"/>
          <p:cNvGrpSpPr/>
          <p:nvPr/>
        </p:nvGrpSpPr>
        <p:grpSpPr>
          <a:xfrm rot="0">
            <a:off x="152400" y="9394217"/>
            <a:ext cx="3809868" cy="625179"/>
            <a:chOff x="0" y="0"/>
            <a:chExt cx="5079824" cy="833572"/>
          </a:xfrm>
        </p:grpSpPr>
        <p:sp>
          <p:nvSpPr>
            <p:cNvPr name="Freeform 23" id="23"/>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9"/>
              <a:stretch>
                <a:fillRect l="0" t="-239" r="0" b="-233"/>
              </a:stretch>
            </a:blipFill>
          </p:spPr>
        </p:sp>
      </p:grpSp>
      <p:grpSp>
        <p:nvGrpSpPr>
          <p:cNvPr name="Group 24" id="24"/>
          <p:cNvGrpSpPr/>
          <p:nvPr/>
        </p:nvGrpSpPr>
        <p:grpSpPr>
          <a:xfrm rot="0">
            <a:off x="8311149" y="9509157"/>
            <a:ext cx="38100" cy="392809"/>
            <a:chOff x="0" y="0"/>
            <a:chExt cx="50800" cy="523745"/>
          </a:xfrm>
        </p:grpSpPr>
        <p:sp>
          <p:nvSpPr>
            <p:cNvPr name="Freeform 25" id="2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26" id="26"/>
          <p:cNvGrpSpPr/>
          <p:nvPr/>
        </p:nvGrpSpPr>
        <p:grpSpPr>
          <a:xfrm rot="0">
            <a:off x="10715459" y="9488389"/>
            <a:ext cx="38100" cy="392809"/>
            <a:chOff x="0" y="0"/>
            <a:chExt cx="50800" cy="523745"/>
          </a:xfrm>
        </p:grpSpPr>
        <p:sp>
          <p:nvSpPr>
            <p:cNvPr name="Freeform 27" id="27"/>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28" id="28"/>
          <p:cNvSpPr txBox="true"/>
          <p:nvPr/>
        </p:nvSpPr>
        <p:spPr>
          <a:xfrm rot="0">
            <a:off x="6531906" y="608320"/>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RESEARCH GAP</a:t>
            </a:r>
          </a:p>
        </p:txBody>
      </p:sp>
      <p:sp>
        <p:nvSpPr>
          <p:cNvPr name="TextBox 29" id="2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19</a:t>
            </a:r>
          </a:p>
        </p:txBody>
      </p:sp>
      <p:sp>
        <p:nvSpPr>
          <p:cNvPr name="TextBox 30" id="30"/>
          <p:cNvSpPr txBox="true"/>
          <p:nvPr/>
        </p:nvSpPr>
        <p:spPr>
          <a:xfrm rot="0">
            <a:off x="8615986" y="9402665"/>
            <a:ext cx="1816664"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IT21170720</a:t>
            </a:r>
          </a:p>
        </p:txBody>
      </p:sp>
      <p:sp>
        <p:nvSpPr>
          <p:cNvPr name="TextBox 31" id="31"/>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32" id="32"/>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Jayawickrama K.D.S.P</a:t>
            </a:r>
          </a:p>
        </p:txBody>
      </p:sp>
      <p:sp>
        <p:nvSpPr>
          <p:cNvPr name="TextBox 33" id="3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1160862" y="2823810"/>
            <a:ext cx="2160134" cy="47625"/>
            <a:chOff x="0" y="0"/>
            <a:chExt cx="2880179" cy="63500"/>
          </a:xfrm>
        </p:grpSpPr>
        <p:sp>
          <p:nvSpPr>
            <p:cNvPr name="Freeform 3" id="3"/>
            <p:cNvSpPr/>
            <p:nvPr/>
          </p:nvSpPr>
          <p:spPr>
            <a:xfrm flipH="false" flipV="false" rot="0">
              <a:off x="31750" y="0"/>
              <a:ext cx="2816733" cy="63500"/>
            </a:xfrm>
            <a:custGeom>
              <a:avLst/>
              <a:gdLst/>
              <a:ahLst/>
              <a:cxnLst/>
              <a:rect r="r" b="b" t="t" l="l"/>
              <a:pathLst>
                <a:path h="63500" w="2816733">
                  <a:moveTo>
                    <a:pt x="0" y="0"/>
                  </a:moveTo>
                  <a:lnTo>
                    <a:pt x="2816733" y="0"/>
                  </a:lnTo>
                  <a:lnTo>
                    <a:pt x="2816733" y="63500"/>
                  </a:lnTo>
                  <a:lnTo>
                    <a:pt x="0" y="63500"/>
                  </a:lnTo>
                  <a:close/>
                </a:path>
              </a:pathLst>
            </a:custGeom>
            <a:solidFill>
              <a:srgbClr val="EDA769"/>
            </a:solidFill>
          </p:spPr>
        </p:sp>
      </p:grpSp>
      <p:grpSp>
        <p:nvGrpSpPr>
          <p:cNvPr name="Group 4" id="4"/>
          <p:cNvGrpSpPr/>
          <p:nvPr/>
        </p:nvGrpSpPr>
        <p:grpSpPr>
          <a:xfrm rot="0">
            <a:off x="10845861" y="-529218"/>
            <a:ext cx="11534965" cy="11534917"/>
            <a:chOff x="0" y="0"/>
            <a:chExt cx="15379953" cy="15379890"/>
          </a:xfrm>
        </p:grpSpPr>
        <p:sp>
          <p:nvSpPr>
            <p:cNvPr name="Freeform 5" id="5"/>
            <p:cNvSpPr/>
            <p:nvPr/>
          </p:nvSpPr>
          <p:spPr>
            <a:xfrm flipH="false" flipV="false" rot="0">
              <a:off x="0" y="0"/>
              <a:ext cx="15379954" cy="15379827"/>
            </a:xfrm>
            <a:custGeom>
              <a:avLst/>
              <a:gdLst/>
              <a:ahLst/>
              <a:cxnLst/>
              <a:rect r="r" b="b" t="t" l="l"/>
              <a:pathLst>
                <a:path h="15379827" w="15379954">
                  <a:moveTo>
                    <a:pt x="15379954" y="7689977"/>
                  </a:moveTo>
                  <a:cubicBezTo>
                    <a:pt x="15379954" y="11936857"/>
                    <a:pt x="11936985" y="15379827"/>
                    <a:pt x="7689977" y="15379827"/>
                  </a:cubicBezTo>
                  <a:cubicBezTo>
                    <a:pt x="3442970" y="15379827"/>
                    <a:pt x="0" y="11936857"/>
                    <a:pt x="0" y="7689977"/>
                  </a:cubicBezTo>
                  <a:cubicBezTo>
                    <a:pt x="0" y="3442970"/>
                    <a:pt x="3442970" y="0"/>
                    <a:pt x="7689977" y="0"/>
                  </a:cubicBezTo>
                  <a:cubicBezTo>
                    <a:pt x="11936985" y="0"/>
                    <a:pt x="15379954" y="3442970"/>
                    <a:pt x="15379954" y="7689977"/>
                  </a:cubicBezTo>
                  <a:close/>
                </a:path>
              </a:pathLst>
            </a:custGeom>
            <a:blipFill>
              <a:blip r:embed="rId2"/>
              <a:stretch>
                <a:fillRect l="-59948" t="0" r="0" b="0"/>
              </a:stretch>
            </a:blipFill>
          </p:spPr>
        </p:sp>
      </p:grpSp>
      <p:grpSp>
        <p:nvGrpSpPr>
          <p:cNvPr name="Group 6" id="6"/>
          <p:cNvGrpSpPr/>
          <p:nvPr/>
        </p:nvGrpSpPr>
        <p:grpSpPr>
          <a:xfrm rot="0">
            <a:off x="1028700" y="5143500"/>
            <a:ext cx="2806086" cy="2806086"/>
            <a:chOff x="0" y="0"/>
            <a:chExt cx="3741448" cy="3741448"/>
          </a:xfrm>
        </p:grpSpPr>
        <p:sp>
          <p:nvSpPr>
            <p:cNvPr name="Freeform 7" id="7"/>
            <p:cNvSpPr/>
            <p:nvPr/>
          </p:nvSpPr>
          <p:spPr>
            <a:xfrm flipH="false" flipV="false" rot="0">
              <a:off x="0" y="0"/>
              <a:ext cx="3741420" cy="3741420"/>
            </a:xfrm>
            <a:custGeom>
              <a:avLst/>
              <a:gdLst/>
              <a:ahLst/>
              <a:cxnLst/>
              <a:rect r="r" b="b" t="t" l="l"/>
              <a:pathLst>
                <a:path h="3741420" w="3741420">
                  <a:moveTo>
                    <a:pt x="0" y="0"/>
                  </a:moveTo>
                  <a:lnTo>
                    <a:pt x="3741420" y="0"/>
                  </a:lnTo>
                  <a:lnTo>
                    <a:pt x="3741420" y="3741420"/>
                  </a:lnTo>
                  <a:lnTo>
                    <a:pt x="0" y="3741420"/>
                  </a:lnTo>
                  <a:lnTo>
                    <a:pt x="0" y="0"/>
                  </a:lnTo>
                  <a:close/>
                </a:path>
              </a:pathLst>
            </a:custGeom>
            <a:blipFill>
              <a:blip r:embed="rId3"/>
              <a:stretch>
                <a:fillRect l="0" t="-9692" r="0" b="-9692"/>
              </a:stretch>
            </a:blipFill>
          </p:spPr>
        </p:sp>
      </p:grpSp>
      <p:grpSp>
        <p:nvGrpSpPr>
          <p:cNvPr name="Group 8" id="8"/>
          <p:cNvGrpSpPr/>
          <p:nvPr/>
        </p:nvGrpSpPr>
        <p:grpSpPr>
          <a:xfrm rot="0">
            <a:off x="5558418" y="665798"/>
            <a:ext cx="2864414" cy="2864414"/>
            <a:chOff x="0" y="0"/>
            <a:chExt cx="3819219" cy="3819219"/>
          </a:xfrm>
        </p:grpSpPr>
        <p:sp>
          <p:nvSpPr>
            <p:cNvPr name="Freeform 9" id="9"/>
            <p:cNvSpPr/>
            <p:nvPr/>
          </p:nvSpPr>
          <p:spPr>
            <a:xfrm flipH="false" flipV="false" rot="0">
              <a:off x="0" y="0"/>
              <a:ext cx="3819271" cy="3819271"/>
            </a:xfrm>
            <a:custGeom>
              <a:avLst/>
              <a:gdLst/>
              <a:ahLst/>
              <a:cxnLst/>
              <a:rect r="r" b="b" t="t" l="l"/>
              <a:pathLst>
                <a:path h="3819271" w="3819271">
                  <a:moveTo>
                    <a:pt x="0" y="0"/>
                  </a:moveTo>
                  <a:lnTo>
                    <a:pt x="3819271" y="0"/>
                  </a:lnTo>
                  <a:lnTo>
                    <a:pt x="3819271" y="3819271"/>
                  </a:lnTo>
                  <a:lnTo>
                    <a:pt x="0" y="3819271"/>
                  </a:lnTo>
                  <a:lnTo>
                    <a:pt x="0" y="0"/>
                  </a:lnTo>
                  <a:close/>
                </a:path>
              </a:pathLst>
            </a:custGeom>
            <a:blipFill>
              <a:blip r:embed="rId4"/>
              <a:stretch>
                <a:fillRect l="0" t="-9335" r="1" b="-9334"/>
              </a:stretch>
            </a:blipFill>
          </p:spPr>
        </p:sp>
      </p:grpSp>
      <p:grpSp>
        <p:nvGrpSpPr>
          <p:cNvPr name="Group 10" id="10"/>
          <p:cNvGrpSpPr/>
          <p:nvPr/>
        </p:nvGrpSpPr>
        <p:grpSpPr>
          <a:xfrm rot="0">
            <a:off x="10183156" y="689610"/>
            <a:ext cx="2840602" cy="2840602"/>
            <a:chOff x="0" y="0"/>
            <a:chExt cx="3787469" cy="3787469"/>
          </a:xfrm>
        </p:grpSpPr>
        <p:sp>
          <p:nvSpPr>
            <p:cNvPr name="Freeform 11" id="11"/>
            <p:cNvSpPr/>
            <p:nvPr/>
          </p:nvSpPr>
          <p:spPr>
            <a:xfrm flipH="false" flipV="false" rot="0">
              <a:off x="0" y="0"/>
              <a:ext cx="3787521" cy="3787521"/>
            </a:xfrm>
            <a:custGeom>
              <a:avLst/>
              <a:gdLst/>
              <a:ahLst/>
              <a:cxnLst/>
              <a:rect r="r" b="b" t="t" l="l"/>
              <a:pathLst>
                <a:path h="3787521" w="3787521">
                  <a:moveTo>
                    <a:pt x="0" y="0"/>
                  </a:moveTo>
                  <a:lnTo>
                    <a:pt x="3787521" y="0"/>
                  </a:lnTo>
                  <a:lnTo>
                    <a:pt x="3787521" y="3787521"/>
                  </a:lnTo>
                  <a:lnTo>
                    <a:pt x="0" y="3787521"/>
                  </a:lnTo>
                  <a:lnTo>
                    <a:pt x="0" y="0"/>
                  </a:lnTo>
                  <a:close/>
                </a:path>
              </a:pathLst>
            </a:custGeom>
            <a:blipFill>
              <a:blip r:embed="rId5"/>
              <a:stretch>
                <a:fillRect l="0" t="-24999" r="1" b="-24998"/>
              </a:stretch>
            </a:blipFill>
          </p:spPr>
        </p:sp>
      </p:grpSp>
      <p:grpSp>
        <p:nvGrpSpPr>
          <p:cNvPr name="Group 12" id="12"/>
          <p:cNvGrpSpPr/>
          <p:nvPr/>
        </p:nvGrpSpPr>
        <p:grpSpPr>
          <a:xfrm rot="0">
            <a:off x="5385108" y="5143500"/>
            <a:ext cx="2806086" cy="2806086"/>
            <a:chOff x="0" y="0"/>
            <a:chExt cx="3741448" cy="3741448"/>
          </a:xfrm>
        </p:grpSpPr>
        <p:sp>
          <p:nvSpPr>
            <p:cNvPr name="Freeform 13" id="13"/>
            <p:cNvSpPr/>
            <p:nvPr/>
          </p:nvSpPr>
          <p:spPr>
            <a:xfrm flipH="false" flipV="false" rot="0">
              <a:off x="0" y="0"/>
              <a:ext cx="3741420" cy="3741420"/>
            </a:xfrm>
            <a:custGeom>
              <a:avLst/>
              <a:gdLst/>
              <a:ahLst/>
              <a:cxnLst/>
              <a:rect r="r" b="b" t="t" l="l"/>
              <a:pathLst>
                <a:path h="3741420" w="3741420">
                  <a:moveTo>
                    <a:pt x="0" y="0"/>
                  </a:moveTo>
                  <a:lnTo>
                    <a:pt x="3741420" y="0"/>
                  </a:lnTo>
                  <a:lnTo>
                    <a:pt x="3741420" y="3741420"/>
                  </a:lnTo>
                  <a:lnTo>
                    <a:pt x="0" y="3741420"/>
                  </a:lnTo>
                  <a:lnTo>
                    <a:pt x="0" y="0"/>
                  </a:lnTo>
                  <a:close/>
                </a:path>
              </a:pathLst>
            </a:custGeom>
            <a:blipFill>
              <a:blip r:embed="rId6"/>
              <a:stretch>
                <a:fillRect l="0" t="0" r="0" b="0"/>
              </a:stretch>
            </a:blipFill>
          </p:spPr>
        </p:sp>
      </p:grpSp>
      <p:grpSp>
        <p:nvGrpSpPr>
          <p:cNvPr name="Group 14" id="14"/>
          <p:cNvGrpSpPr/>
          <p:nvPr/>
        </p:nvGrpSpPr>
        <p:grpSpPr>
          <a:xfrm rot="0">
            <a:off x="9743769" y="5143500"/>
            <a:ext cx="2806086" cy="2806086"/>
            <a:chOff x="0" y="0"/>
            <a:chExt cx="3741448" cy="3741448"/>
          </a:xfrm>
        </p:grpSpPr>
        <p:sp>
          <p:nvSpPr>
            <p:cNvPr name="Freeform 15" id="15"/>
            <p:cNvSpPr/>
            <p:nvPr/>
          </p:nvSpPr>
          <p:spPr>
            <a:xfrm flipH="false" flipV="false" rot="0">
              <a:off x="0" y="0"/>
              <a:ext cx="3741420" cy="3741420"/>
            </a:xfrm>
            <a:custGeom>
              <a:avLst/>
              <a:gdLst/>
              <a:ahLst/>
              <a:cxnLst/>
              <a:rect r="r" b="b" t="t" l="l"/>
              <a:pathLst>
                <a:path h="3741420" w="3741420">
                  <a:moveTo>
                    <a:pt x="0" y="0"/>
                  </a:moveTo>
                  <a:lnTo>
                    <a:pt x="3741420" y="0"/>
                  </a:lnTo>
                  <a:lnTo>
                    <a:pt x="3741420" y="3741420"/>
                  </a:lnTo>
                  <a:lnTo>
                    <a:pt x="0" y="3741420"/>
                  </a:lnTo>
                  <a:lnTo>
                    <a:pt x="0" y="0"/>
                  </a:lnTo>
                  <a:close/>
                </a:path>
              </a:pathLst>
            </a:custGeom>
            <a:blipFill>
              <a:blip r:embed="rId7"/>
              <a:stretch>
                <a:fillRect l="0" t="0" r="0" b="0"/>
              </a:stretch>
            </a:blipFill>
          </p:spPr>
        </p:sp>
      </p:grpSp>
      <p:grpSp>
        <p:nvGrpSpPr>
          <p:cNvPr name="Group 16" id="16"/>
          <p:cNvGrpSpPr/>
          <p:nvPr/>
        </p:nvGrpSpPr>
        <p:grpSpPr>
          <a:xfrm rot="0">
            <a:off x="14102430" y="5143500"/>
            <a:ext cx="2806086" cy="2806086"/>
            <a:chOff x="0" y="0"/>
            <a:chExt cx="3741448" cy="3741448"/>
          </a:xfrm>
        </p:grpSpPr>
        <p:sp>
          <p:nvSpPr>
            <p:cNvPr name="Freeform 17" id="17"/>
            <p:cNvSpPr/>
            <p:nvPr/>
          </p:nvSpPr>
          <p:spPr>
            <a:xfrm flipH="false" flipV="false" rot="0">
              <a:off x="0" y="0"/>
              <a:ext cx="3741420" cy="3741420"/>
            </a:xfrm>
            <a:custGeom>
              <a:avLst/>
              <a:gdLst/>
              <a:ahLst/>
              <a:cxnLst/>
              <a:rect r="r" b="b" t="t" l="l"/>
              <a:pathLst>
                <a:path h="3741420" w="3741420">
                  <a:moveTo>
                    <a:pt x="0" y="0"/>
                  </a:moveTo>
                  <a:lnTo>
                    <a:pt x="3741420" y="0"/>
                  </a:lnTo>
                  <a:lnTo>
                    <a:pt x="3741420" y="3741420"/>
                  </a:lnTo>
                  <a:lnTo>
                    <a:pt x="0" y="3741420"/>
                  </a:lnTo>
                  <a:lnTo>
                    <a:pt x="0" y="0"/>
                  </a:lnTo>
                  <a:close/>
                </a:path>
              </a:pathLst>
            </a:custGeom>
            <a:blipFill>
              <a:blip r:embed="rId8"/>
              <a:stretch>
                <a:fillRect l="0" t="-14321" r="0" b="-14322"/>
              </a:stretch>
            </a:blipFill>
          </p:spPr>
        </p:sp>
      </p:grpSp>
      <p:grpSp>
        <p:nvGrpSpPr>
          <p:cNvPr name="Group 18" id="18"/>
          <p:cNvGrpSpPr/>
          <p:nvPr/>
        </p:nvGrpSpPr>
        <p:grpSpPr>
          <a:xfrm rot="0">
            <a:off x="251399" y="194547"/>
            <a:ext cx="1554601" cy="1419763"/>
            <a:chOff x="0" y="0"/>
            <a:chExt cx="2072801" cy="1893017"/>
          </a:xfrm>
        </p:grpSpPr>
        <p:sp>
          <p:nvSpPr>
            <p:cNvPr name="Freeform 19" id="19"/>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9"/>
              <a:stretch>
                <a:fillRect l="0" t="-40" r="-1" b="-38"/>
              </a:stretch>
            </a:blipFill>
          </p:spPr>
        </p:sp>
      </p:grpSp>
      <p:sp>
        <p:nvSpPr>
          <p:cNvPr name="TextBox 20" id="20"/>
          <p:cNvSpPr txBox="true"/>
          <p:nvPr/>
        </p:nvSpPr>
        <p:spPr>
          <a:xfrm rot="0">
            <a:off x="758993" y="1907505"/>
            <a:ext cx="6772852" cy="916305"/>
          </a:xfrm>
          <a:prstGeom prst="rect">
            <a:avLst/>
          </a:prstGeom>
        </p:spPr>
        <p:txBody>
          <a:bodyPr anchor="t" rtlCol="false" tIns="0" lIns="0" bIns="0" rIns="0">
            <a:spAutoFit/>
          </a:bodyPr>
          <a:lstStyle/>
          <a:p>
            <a:pPr algn="l">
              <a:lnSpc>
                <a:spcPts val="6719"/>
              </a:lnSpc>
            </a:pPr>
            <a:r>
              <a:rPr lang="en-US" sz="4800" b="true">
                <a:solidFill>
                  <a:srgbClr val="1D1D1F"/>
                </a:solidFill>
                <a:latin typeface="Raleway Heavy"/>
                <a:ea typeface="Raleway Heavy"/>
                <a:cs typeface="Raleway Heavy"/>
                <a:sym typeface="Raleway Heavy"/>
              </a:rPr>
              <a:t>OUR TEAM</a:t>
            </a:r>
          </a:p>
        </p:txBody>
      </p:sp>
      <p:sp>
        <p:nvSpPr>
          <p:cNvPr name="TextBox 21" id="21"/>
          <p:cNvSpPr txBox="true"/>
          <p:nvPr/>
        </p:nvSpPr>
        <p:spPr>
          <a:xfrm rot="0">
            <a:off x="6334591" y="3614239"/>
            <a:ext cx="1457754" cy="369688"/>
          </a:xfrm>
          <a:prstGeom prst="rect">
            <a:avLst/>
          </a:prstGeom>
        </p:spPr>
        <p:txBody>
          <a:bodyPr anchor="t" rtlCol="false" tIns="0" lIns="0" bIns="0" rIns="0">
            <a:spAutoFit/>
          </a:bodyPr>
          <a:lstStyle/>
          <a:p>
            <a:pPr algn="ctr">
              <a:lnSpc>
                <a:spcPts val="2879"/>
              </a:lnSpc>
            </a:pPr>
            <a:r>
              <a:rPr lang="en-US" sz="2400">
                <a:solidFill>
                  <a:srgbClr val="1D1D1F"/>
                </a:solidFill>
                <a:latin typeface="Arimo"/>
                <a:ea typeface="Arimo"/>
                <a:cs typeface="Arimo"/>
                <a:sym typeface="Arimo"/>
              </a:rPr>
              <a:t>Supervisor</a:t>
            </a:r>
          </a:p>
        </p:txBody>
      </p:sp>
      <p:sp>
        <p:nvSpPr>
          <p:cNvPr name="TextBox 22" id="22"/>
          <p:cNvSpPr txBox="true"/>
          <p:nvPr/>
        </p:nvSpPr>
        <p:spPr>
          <a:xfrm rot="0">
            <a:off x="10749555" y="3614239"/>
            <a:ext cx="2131599" cy="371602"/>
          </a:xfrm>
          <a:prstGeom prst="rect">
            <a:avLst/>
          </a:prstGeom>
        </p:spPr>
        <p:txBody>
          <a:bodyPr anchor="t" rtlCol="false" tIns="0" lIns="0" bIns="0" rIns="0">
            <a:spAutoFit/>
          </a:bodyPr>
          <a:lstStyle/>
          <a:p>
            <a:pPr algn="ctr">
              <a:lnSpc>
                <a:spcPts val="2879"/>
              </a:lnSpc>
            </a:pPr>
            <a:r>
              <a:rPr lang="en-US" sz="2400">
                <a:solidFill>
                  <a:srgbClr val="1D1D1F"/>
                </a:solidFill>
                <a:latin typeface="Arimo"/>
                <a:ea typeface="Arimo"/>
                <a:cs typeface="Arimo"/>
                <a:sym typeface="Arimo"/>
              </a:rPr>
              <a:t>Co-supervisor</a:t>
            </a:r>
          </a:p>
        </p:txBody>
      </p:sp>
      <p:sp>
        <p:nvSpPr>
          <p:cNvPr name="TextBox 23" id="23"/>
          <p:cNvSpPr txBox="true"/>
          <p:nvPr/>
        </p:nvSpPr>
        <p:spPr>
          <a:xfrm rot="0">
            <a:off x="10660672" y="4395289"/>
            <a:ext cx="2220482" cy="371602"/>
          </a:xfrm>
          <a:prstGeom prst="rect">
            <a:avLst/>
          </a:prstGeom>
        </p:spPr>
        <p:txBody>
          <a:bodyPr anchor="t" rtlCol="false" tIns="0" lIns="0" bIns="0" rIns="0">
            <a:spAutoFit/>
          </a:bodyPr>
          <a:lstStyle/>
          <a:p>
            <a:pPr algn="ctr">
              <a:lnSpc>
                <a:spcPts val="2879"/>
              </a:lnSpc>
            </a:pPr>
            <a:r>
              <a:rPr lang="en-US" sz="2400">
                <a:solidFill>
                  <a:srgbClr val="000000"/>
                </a:solidFill>
                <a:latin typeface="Arimo"/>
                <a:ea typeface="Arimo"/>
                <a:cs typeface="Arimo"/>
                <a:sym typeface="Arimo"/>
              </a:rPr>
              <a:t>Senior Lecturer</a:t>
            </a:r>
          </a:p>
        </p:txBody>
      </p:sp>
      <p:sp>
        <p:nvSpPr>
          <p:cNvPr name="TextBox 24" id="24"/>
          <p:cNvSpPr txBox="true"/>
          <p:nvPr/>
        </p:nvSpPr>
        <p:spPr>
          <a:xfrm rot="0">
            <a:off x="10252097" y="3947614"/>
            <a:ext cx="3204900" cy="428600"/>
          </a:xfrm>
          <a:prstGeom prst="rect">
            <a:avLst/>
          </a:prstGeom>
        </p:spPr>
        <p:txBody>
          <a:bodyPr anchor="t" rtlCol="false" tIns="0" lIns="0" bIns="0" rIns="0">
            <a:spAutoFit/>
          </a:bodyPr>
          <a:lstStyle/>
          <a:p>
            <a:pPr algn="ctr">
              <a:lnSpc>
                <a:spcPts val="3358"/>
              </a:lnSpc>
            </a:pPr>
            <a:r>
              <a:rPr lang="en-US" b="true" sz="2799" spc="26">
                <a:solidFill>
                  <a:srgbClr val="000000"/>
                </a:solidFill>
                <a:latin typeface="TT Rounds Condensed Bold"/>
                <a:ea typeface="TT Rounds Condensed Bold"/>
                <a:cs typeface="TT Rounds Condensed Bold"/>
                <a:sym typeface="TT Rounds Condensed Bold"/>
              </a:rPr>
              <a:t>Ms. Suranjini Silva</a:t>
            </a:r>
          </a:p>
        </p:txBody>
      </p:sp>
      <p:sp>
        <p:nvSpPr>
          <p:cNvPr name="TextBox 25" id="25"/>
          <p:cNvSpPr txBox="true"/>
          <p:nvPr/>
        </p:nvSpPr>
        <p:spPr>
          <a:xfrm rot="0">
            <a:off x="5367059" y="3947614"/>
            <a:ext cx="3247132" cy="495300"/>
          </a:xfrm>
          <a:prstGeom prst="rect">
            <a:avLst/>
          </a:prstGeom>
        </p:spPr>
        <p:txBody>
          <a:bodyPr anchor="t" rtlCol="false" tIns="0" lIns="0" bIns="0" rIns="0">
            <a:spAutoFit/>
          </a:bodyPr>
          <a:lstStyle/>
          <a:p>
            <a:pPr algn="ctr">
              <a:lnSpc>
                <a:spcPts val="3358"/>
              </a:lnSpc>
            </a:pPr>
            <a:r>
              <a:rPr lang="en-US" b="true" sz="2799" spc="26">
                <a:solidFill>
                  <a:srgbClr val="1D1D1F"/>
                </a:solidFill>
                <a:latin typeface="TT Rounds Condensed Bold"/>
                <a:ea typeface="TT Rounds Condensed Bold"/>
                <a:cs typeface="TT Rounds Condensed Bold"/>
                <a:sym typeface="TT Rounds Condensed Bold"/>
              </a:rPr>
              <a:t>Mr. Amila Senarathne</a:t>
            </a:r>
          </a:p>
        </p:txBody>
      </p:sp>
      <p:sp>
        <p:nvSpPr>
          <p:cNvPr name="TextBox 26" id="26"/>
          <p:cNvSpPr txBox="true"/>
          <p:nvPr/>
        </p:nvSpPr>
        <p:spPr>
          <a:xfrm rot="0">
            <a:off x="5917142" y="4395289"/>
            <a:ext cx="2146967" cy="371602"/>
          </a:xfrm>
          <a:prstGeom prst="rect">
            <a:avLst/>
          </a:prstGeom>
        </p:spPr>
        <p:txBody>
          <a:bodyPr anchor="t" rtlCol="false" tIns="0" lIns="0" bIns="0" rIns="0">
            <a:spAutoFit/>
          </a:bodyPr>
          <a:lstStyle/>
          <a:p>
            <a:pPr algn="ctr">
              <a:lnSpc>
                <a:spcPts val="2879"/>
              </a:lnSpc>
            </a:pPr>
            <a:r>
              <a:rPr lang="en-US" sz="2400">
                <a:solidFill>
                  <a:srgbClr val="1D1D1F"/>
                </a:solidFill>
                <a:latin typeface="Arimo"/>
                <a:ea typeface="Arimo"/>
                <a:cs typeface="Arimo"/>
                <a:sym typeface="Arimo"/>
              </a:rPr>
              <a:t>Senior Lecturer</a:t>
            </a:r>
          </a:p>
        </p:txBody>
      </p:sp>
      <p:sp>
        <p:nvSpPr>
          <p:cNvPr name="TextBox 27" id="27"/>
          <p:cNvSpPr txBox="true"/>
          <p:nvPr/>
        </p:nvSpPr>
        <p:spPr>
          <a:xfrm rot="0">
            <a:off x="883856" y="8140275"/>
            <a:ext cx="3095774"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K.D.S.P Jayawickrama</a:t>
            </a:r>
          </a:p>
        </p:txBody>
      </p:sp>
      <p:sp>
        <p:nvSpPr>
          <p:cNvPr name="TextBox 28" id="28"/>
          <p:cNvSpPr txBox="true"/>
          <p:nvPr/>
        </p:nvSpPr>
        <p:spPr>
          <a:xfrm rot="0">
            <a:off x="1303734" y="8463998"/>
            <a:ext cx="2018873"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IT21170720</a:t>
            </a:r>
          </a:p>
        </p:txBody>
      </p:sp>
      <p:sp>
        <p:nvSpPr>
          <p:cNvPr name="TextBox 29" id="29"/>
          <p:cNvSpPr txBox="true"/>
          <p:nvPr/>
        </p:nvSpPr>
        <p:spPr>
          <a:xfrm rot="0">
            <a:off x="846258" y="8819952"/>
            <a:ext cx="3003065"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Cyber Security</a:t>
            </a:r>
          </a:p>
        </p:txBody>
      </p:sp>
      <p:sp>
        <p:nvSpPr>
          <p:cNvPr name="TextBox 30" id="30"/>
          <p:cNvSpPr txBox="true"/>
          <p:nvPr/>
        </p:nvSpPr>
        <p:spPr>
          <a:xfrm rot="0">
            <a:off x="5773472" y="8153408"/>
            <a:ext cx="2018873"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P.P Liyanage</a:t>
            </a:r>
          </a:p>
        </p:txBody>
      </p:sp>
      <p:sp>
        <p:nvSpPr>
          <p:cNvPr name="TextBox 31" id="31"/>
          <p:cNvSpPr txBox="true"/>
          <p:nvPr/>
        </p:nvSpPr>
        <p:spPr>
          <a:xfrm rot="0">
            <a:off x="6044457" y="8479159"/>
            <a:ext cx="1487388"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IT21184758</a:t>
            </a:r>
          </a:p>
        </p:txBody>
      </p:sp>
      <p:sp>
        <p:nvSpPr>
          <p:cNvPr name="TextBox 32" id="32"/>
          <p:cNvSpPr txBox="true"/>
          <p:nvPr/>
        </p:nvSpPr>
        <p:spPr>
          <a:xfrm rot="0">
            <a:off x="5631420" y="8797373"/>
            <a:ext cx="2476243"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Cyber Security</a:t>
            </a:r>
          </a:p>
        </p:txBody>
      </p:sp>
      <p:sp>
        <p:nvSpPr>
          <p:cNvPr name="TextBox 33" id="33"/>
          <p:cNvSpPr txBox="true"/>
          <p:nvPr/>
        </p:nvSpPr>
        <p:spPr>
          <a:xfrm rot="0">
            <a:off x="9811449" y="8151293"/>
            <a:ext cx="265595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G.B.T.G Indrajith</a:t>
            </a:r>
          </a:p>
        </p:txBody>
      </p:sp>
      <p:sp>
        <p:nvSpPr>
          <p:cNvPr name="TextBox 34" id="34"/>
          <p:cNvSpPr txBox="true"/>
          <p:nvPr/>
        </p:nvSpPr>
        <p:spPr>
          <a:xfrm rot="0">
            <a:off x="10329373" y="8484668"/>
            <a:ext cx="18200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IT21229220</a:t>
            </a:r>
          </a:p>
        </p:txBody>
      </p:sp>
      <p:sp>
        <p:nvSpPr>
          <p:cNvPr name="TextBox 35" id="35"/>
          <p:cNvSpPr txBox="true"/>
          <p:nvPr/>
        </p:nvSpPr>
        <p:spPr>
          <a:xfrm rot="0">
            <a:off x="9818836" y="8797372"/>
            <a:ext cx="265595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Cyber Security</a:t>
            </a:r>
          </a:p>
        </p:txBody>
      </p:sp>
      <p:sp>
        <p:nvSpPr>
          <p:cNvPr name="TextBox 36" id="36"/>
          <p:cNvSpPr txBox="true"/>
          <p:nvPr/>
        </p:nvSpPr>
        <p:spPr>
          <a:xfrm rot="0">
            <a:off x="14453440" y="8156802"/>
            <a:ext cx="2530825" cy="333375"/>
          </a:xfrm>
          <a:prstGeom prst="rect">
            <a:avLst/>
          </a:prstGeom>
        </p:spPr>
        <p:txBody>
          <a:bodyPr anchor="t" rtlCol="false" tIns="0" lIns="0" bIns="0" rIns="0">
            <a:spAutoFit/>
          </a:bodyPr>
          <a:lstStyle/>
          <a:p>
            <a:pPr algn="ctr">
              <a:lnSpc>
                <a:spcPts val="2640"/>
              </a:lnSpc>
            </a:pPr>
            <a:r>
              <a:rPr lang="en-US" sz="2200">
                <a:solidFill>
                  <a:srgbClr val="FFFFFF"/>
                </a:solidFill>
                <a:latin typeface="Garet"/>
                <a:ea typeface="Garet"/>
                <a:cs typeface="Garet"/>
                <a:sym typeface="Garet"/>
              </a:rPr>
              <a:t>H.A.N Nilakshana</a:t>
            </a:r>
          </a:p>
        </p:txBody>
      </p:sp>
      <p:sp>
        <p:nvSpPr>
          <p:cNvPr name="TextBox 37" id="37"/>
          <p:cNvSpPr txBox="true"/>
          <p:nvPr/>
        </p:nvSpPr>
        <p:spPr>
          <a:xfrm rot="0">
            <a:off x="14887572" y="8490177"/>
            <a:ext cx="1684133" cy="333375"/>
          </a:xfrm>
          <a:prstGeom prst="rect">
            <a:avLst/>
          </a:prstGeom>
        </p:spPr>
        <p:txBody>
          <a:bodyPr anchor="t" rtlCol="false" tIns="0" lIns="0" bIns="0" rIns="0">
            <a:spAutoFit/>
          </a:bodyPr>
          <a:lstStyle/>
          <a:p>
            <a:pPr algn="ctr">
              <a:lnSpc>
                <a:spcPts val="2640"/>
              </a:lnSpc>
            </a:pPr>
            <a:r>
              <a:rPr lang="en-US" sz="2200">
                <a:solidFill>
                  <a:srgbClr val="FFFFFF"/>
                </a:solidFill>
                <a:latin typeface="Garet"/>
                <a:ea typeface="Garet"/>
                <a:cs typeface="Garet"/>
                <a:sym typeface="Garet"/>
              </a:rPr>
              <a:t>IT21175602</a:t>
            </a:r>
          </a:p>
        </p:txBody>
      </p:sp>
      <p:sp>
        <p:nvSpPr>
          <p:cNvPr name="TextBox 38" id="38"/>
          <p:cNvSpPr txBox="true"/>
          <p:nvPr/>
        </p:nvSpPr>
        <p:spPr>
          <a:xfrm rot="0">
            <a:off x="14528383" y="8799895"/>
            <a:ext cx="2331399" cy="333375"/>
          </a:xfrm>
          <a:prstGeom prst="rect">
            <a:avLst/>
          </a:prstGeom>
        </p:spPr>
        <p:txBody>
          <a:bodyPr anchor="t" rtlCol="false" tIns="0" lIns="0" bIns="0" rIns="0">
            <a:spAutoFit/>
          </a:bodyPr>
          <a:lstStyle/>
          <a:p>
            <a:pPr algn="ctr">
              <a:lnSpc>
                <a:spcPts val="2640"/>
              </a:lnSpc>
            </a:pPr>
            <a:r>
              <a:rPr lang="en-US" sz="2200">
                <a:solidFill>
                  <a:srgbClr val="FFFFFF"/>
                </a:solidFill>
                <a:latin typeface="Garet"/>
                <a:ea typeface="Garet"/>
                <a:cs typeface="Garet"/>
                <a:sym typeface="Garet"/>
              </a:rPr>
              <a:t>Cyber Security</a:t>
            </a:r>
          </a:p>
        </p:txBody>
      </p:sp>
      <p:sp>
        <p:nvSpPr>
          <p:cNvPr name="Freeform 39" id="39"/>
          <p:cNvSpPr/>
          <p:nvPr/>
        </p:nvSpPr>
        <p:spPr>
          <a:xfrm flipH="false" flipV="false" rot="0">
            <a:off x="-2177" y="9004075"/>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grpSp>
        <p:nvGrpSpPr>
          <p:cNvPr name="Group 40" id="40"/>
          <p:cNvGrpSpPr/>
          <p:nvPr/>
        </p:nvGrpSpPr>
        <p:grpSpPr>
          <a:xfrm rot="0">
            <a:off x="152400" y="9394217"/>
            <a:ext cx="3809868" cy="625179"/>
            <a:chOff x="0" y="0"/>
            <a:chExt cx="5079824" cy="833572"/>
          </a:xfrm>
        </p:grpSpPr>
        <p:sp>
          <p:nvSpPr>
            <p:cNvPr name="Freeform 41" id="41"/>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2"/>
              <a:stretch>
                <a:fillRect l="0" t="-239" r="0" b="-233"/>
              </a:stretch>
            </a:blipFill>
          </p:spPr>
        </p:sp>
      </p:grpSp>
      <p:sp>
        <p:nvSpPr>
          <p:cNvPr name="TextBox 42" id="42"/>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43" id="43"/>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02</a:t>
            </a:r>
          </a:p>
        </p:txBody>
      </p:sp>
      <p:sp>
        <p:nvSpPr>
          <p:cNvPr name="TextBox 44" id="44"/>
          <p:cNvSpPr txBox="true"/>
          <p:nvPr/>
        </p:nvSpPr>
        <p:spPr>
          <a:xfrm rot="0">
            <a:off x="12881154" y="939088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1028700" y="1614310"/>
            <a:ext cx="16230600" cy="1318985"/>
            <a:chOff x="0" y="0"/>
            <a:chExt cx="21640800" cy="1758647"/>
          </a:xfrm>
        </p:grpSpPr>
        <p:sp>
          <p:nvSpPr>
            <p:cNvPr name="Freeform 3" id="3"/>
            <p:cNvSpPr/>
            <p:nvPr/>
          </p:nvSpPr>
          <p:spPr>
            <a:xfrm flipH="false" flipV="false" rot="0">
              <a:off x="0" y="0"/>
              <a:ext cx="21640800" cy="1758696"/>
            </a:xfrm>
            <a:custGeom>
              <a:avLst/>
              <a:gdLst/>
              <a:ahLst/>
              <a:cxnLst/>
              <a:rect r="r" b="b" t="t" l="l"/>
              <a:pathLst>
                <a:path h="1758696" w="21640800">
                  <a:moveTo>
                    <a:pt x="0" y="0"/>
                  </a:moveTo>
                  <a:lnTo>
                    <a:pt x="21640800" y="0"/>
                  </a:lnTo>
                  <a:lnTo>
                    <a:pt x="21640800" y="1758696"/>
                  </a:lnTo>
                  <a:lnTo>
                    <a:pt x="0" y="1758696"/>
                  </a:lnTo>
                  <a:lnTo>
                    <a:pt x="0" y="0"/>
                  </a:lnTo>
                  <a:close/>
                </a:path>
              </a:pathLst>
            </a:custGeom>
            <a:blipFill>
              <a:blip r:embed="rId2"/>
              <a:stretch>
                <a:fillRect l="0" t="-213680" r="0" b="-213677"/>
              </a:stretch>
            </a:blipFill>
          </p:spPr>
        </p:sp>
      </p:grpSp>
      <p:sp>
        <p:nvSpPr>
          <p:cNvPr name="Freeform 4" id="4"/>
          <p:cNvSpPr/>
          <p:nvPr/>
        </p:nvSpPr>
        <p:spPr>
          <a:xfrm flipH="false" flipV="false" rot="0">
            <a:off x="1028700" y="6513348"/>
            <a:ext cx="16230600" cy="2648317"/>
          </a:xfrm>
          <a:custGeom>
            <a:avLst/>
            <a:gdLst/>
            <a:ahLst/>
            <a:cxnLst/>
            <a:rect r="r" b="b" t="t" l="l"/>
            <a:pathLst>
              <a:path h="2648317" w="16230600">
                <a:moveTo>
                  <a:pt x="0" y="0"/>
                </a:moveTo>
                <a:lnTo>
                  <a:pt x="16230600" y="0"/>
                </a:lnTo>
                <a:lnTo>
                  <a:pt x="16230600" y="2648317"/>
                </a:lnTo>
                <a:lnTo>
                  <a:pt x="0" y="2648317"/>
                </a:lnTo>
                <a:lnTo>
                  <a:pt x="0" y="0"/>
                </a:lnTo>
                <a:close/>
              </a:path>
            </a:pathLst>
          </a:custGeom>
          <a:blipFill>
            <a:blip r:embed="rId3">
              <a:extLst>
                <a:ext uri="{96DAC541-7B7A-43D3-8B79-37D633B846F1}">
                  <asvg:svgBlip xmlns:asvg="http://schemas.microsoft.com/office/drawing/2016/SVG/main" r:embed="rId4"/>
                </a:ext>
              </a:extLst>
            </a:blip>
            <a:stretch>
              <a:fillRect l="0" t="-21180" r="0" b="0"/>
            </a:stretch>
          </a:blipFill>
        </p:spPr>
      </p:sp>
      <p:grpSp>
        <p:nvGrpSpPr>
          <p:cNvPr name="Group 5" id="5"/>
          <p:cNvGrpSpPr/>
          <p:nvPr/>
        </p:nvGrpSpPr>
        <p:grpSpPr>
          <a:xfrm rot="0">
            <a:off x="251399" y="194547"/>
            <a:ext cx="1554601" cy="1419763"/>
            <a:chOff x="0" y="0"/>
            <a:chExt cx="2072801" cy="1893017"/>
          </a:xfrm>
        </p:grpSpPr>
        <p:sp>
          <p:nvSpPr>
            <p:cNvPr name="Freeform 6" id="6"/>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5"/>
              <a:stretch>
                <a:fillRect l="-23104" t="0" r="-23104" b="0"/>
              </a:stretch>
            </a:blipFill>
          </p:spPr>
        </p:sp>
      </p:grpSp>
      <p:sp>
        <p:nvSpPr>
          <p:cNvPr name="Freeform 7" id="7"/>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8" id="8"/>
          <p:cNvGrpSpPr/>
          <p:nvPr/>
        </p:nvGrpSpPr>
        <p:grpSpPr>
          <a:xfrm rot="0">
            <a:off x="152400" y="9394217"/>
            <a:ext cx="3809868" cy="625179"/>
            <a:chOff x="0" y="0"/>
            <a:chExt cx="5079824" cy="833572"/>
          </a:xfrm>
        </p:grpSpPr>
        <p:sp>
          <p:nvSpPr>
            <p:cNvPr name="Freeform 9" id="9"/>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8"/>
              <a:stretch>
                <a:fillRect l="0" t="-239" r="0" b="-233"/>
              </a:stretch>
            </a:blipFill>
          </p:spPr>
        </p:sp>
      </p:grpSp>
      <p:grpSp>
        <p:nvGrpSpPr>
          <p:cNvPr name="Group 10" id="10"/>
          <p:cNvGrpSpPr/>
          <p:nvPr/>
        </p:nvGrpSpPr>
        <p:grpSpPr>
          <a:xfrm rot="0">
            <a:off x="8311149" y="9509157"/>
            <a:ext cx="38100" cy="392809"/>
            <a:chOff x="0" y="0"/>
            <a:chExt cx="50800" cy="523745"/>
          </a:xfrm>
        </p:grpSpPr>
        <p:sp>
          <p:nvSpPr>
            <p:cNvPr name="Freeform 11" id="11"/>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2" id="12"/>
          <p:cNvGrpSpPr/>
          <p:nvPr/>
        </p:nvGrpSpPr>
        <p:grpSpPr>
          <a:xfrm rot="0">
            <a:off x="10715459" y="9488389"/>
            <a:ext cx="38100" cy="392809"/>
            <a:chOff x="0" y="0"/>
            <a:chExt cx="50800" cy="523745"/>
          </a:xfrm>
        </p:grpSpPr>
        <p:sp>
          <p:nvSpPr>
            <p:cNvPr name="Freeform 13" id="1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4" id="14"/>
          <p:cNvGrpSpPr/>
          <p:nvPr/>
        </p:nvGrpSpPr>
        <p:grpSpPr>
          <a:xfrm rot="0">
            <a:off x="1028700" y="3198648"/>
            <a:ext cx="16230600" cy="3086100"/>
            <a:chOff x="0" y="0"/>
            <a:chExt cx="4274726" cy="812800"/>
          </a:xfrm>
        </p:grpSpPr>
        <p:sp>
          <p:nvSpPr>
            <p:cNvPr name="Freeform 15" id="15"/>
            <p:cNvSpPr/>
            <p:nvPr/>
          </p:nvSpPr>
          <p:spPr>
            <a:xfrm flipH="false" flipV="false" rot="0">
              <a:off x="0" y="0"/>
              <a:ext cx="4274726" cy="812800"/>
            </a:xfrm>
            <a:custGeom>
              <a:avLst/>
              <a:gdLst/>
              <a:ahLst/>
              <a:cxnLst/>
              <a:rect r="r" b="b" t="t" l="l"/>
              <a:pathLst>
                <a:path h="812800" w="4274726">
                  <a:moveTo>
                    <a:pt x="0" y="0"/>
                  </a:moveTo>
                  <a:lnTo>
                    <a:pt x="4274726" y="0"/>
                  </a:lnTo>
                  <a:lnTo>
                    <a:pt x="4274726" y="812800"/>
                  </a:lnTo>
                  <a:lnTo>
                    <a:pt x="0" y="812800"/>
                  </a:lnTo>
                  <a:close/>
                </a:path>
              </a:pathLst>
            </a:custGeom>
            <a:solidFill>
              <a:srgbClr val="F6C89F"/>
            </a:solidFill>
          </p:spPr>
        </p:sp>
        <p:sp>
          <p:nvSpPr>
            <p:cNvPr name="TextBox 16" id="16"/>
            <p:cNvSpPr txBox="true"/>
            <p:nvPr/>
          </p:nvSpPr>
          <p:spPr>
            <a:xfrm>
              <a:off x="0" y="-57150"/>
              <a:ext cx="4274726" cy="869950"/>
            </a:xfrm>
            <a:prstGeom prst="rect">
              <a:avLst/>
            </a:prstGeom>
          </p:spPr>
          <p:txBody>
            <a:bodyPr anchor="ctr" rtlCol="false" tIns="50800" lIns="50800" bIns="50800" rIns="50800"/>
            <a:lstStyle/>
            <a:p>
              <a:pPr algn="ctr">
                <a:lnSpc>
                  <a:spcPts val="3339"/>
                </a:lnSpc>
              </a:pPr>
            </a:p>
          </p:txBody>
        </p:sp>
      </p:grpSp>
      <p:sp>
        <p:nvSpPr>
          <p:cNvPr name="TextBox 17" id="17"/>
          <p:cNvSpPr txBox="true"/>
          <p:nvPr/>
        </p:nvSpPr>
        <p:spPr>
          <a:xfrm rot="0">
            <a:off x="1383425" y="3977383"/>
            <a:ext cx="15521149" cy="2162302"/>
          </a:xfrm>
          <a:prstGeom prst="rect">
            <a:avLst/>
          </a:prstGeom>
        </p:spPr>
        <p:txBody>
          <a:bodyPr anchor="t" rtlCol="false" tIns="0" lIns="0" bIns="0" rIns="0">
            <a:spAutoFit/>
          </a:bodyPr>
          <a:lstStyle/>
          <a:p>
            <a:pPr algn="l">
              <a:lnSpc>
                <a:spcPts val="2879"/>
              </a:lnSpc>
            </a:pPr>
            <a:r>
              <a:rPr lang="en-US" sz="2400">
                <a:solidFill>
                  <a:srgbClr val="1D1D1F"/>
                </a:solidFill>
                <a:latin typeface="Garet"/>
                <a:ea typeface="Garet"/>
                <a:cs typeface="Garet"/>
                <a:sym typeface="Garet"/>
              </a:rPr>
              <a:t>The primary objective of the "Homomorphic Encryption for Data Processing" component is to enhance data security by enabling secure computations on sensitive data without the need for decryption. This involves implementing a robust data classification system that prioritizes and manages smaller, sensitive data sets effectively. The goal is to protect privacy while allowing effective data analysis within a Data Loss Prevention (DLP) tool, ensuring compliance with relevant regulations.</a:t>
            </a:r>
          </a:p>
        </p:txBody>
      </p:sp>
      <p:sp>
        <p:nvSpPr>
          <p:cNvPr name="TextBox 18" id="18"/>
          <p:cNvSpPr txBox="true"/>
          <p:nvPr/>
        </p:nvSpPr>
        <p:spPr>
          <a:xfrm rot="0">
            <a:off x="1247972" y="1720400"/>
            <a:ext cx="9968643"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SPECIFIC AND SUB-OBJECTIVES</a:t>
            </a:r>
          </a:p>
        </p:txBody>
      </p:sp>
      <p:sp>
        <p:nvSpPr>
          <p:cNvPr name="TextBox 19" id="19"/>
          <p:cNvSpPr txBox="true"/>
          <p:nvPr/>
        </p:nvSpPr>
        <p:spPr>
          <a:xfrm rot="0">
            <a:off x="1368645" y="3369971"/>
            <a:ext cx="3756082" cy="419100"/>
          </a:xfrm>
          <a:prstGeom prst="rect">
            <a:avLst/>
          </a:prstGeom>
        </p:spPr>
        <p:txBody>
          <a:bodyPr anchor="t" rtlCol="false" tIns="0" lIns="0" bIns="0" rIns="0">
            <a:spAutoFit/>
          </a:bodyPr>
          <a:lstStyle/>
          <a:p>
            <a:pPr algn="ctr">
              <a:lnSpc>
                <a:spcPts val="3479"/>
              </a:lnSpc>
            </a:pPr>
            <a:r>
              <a:rPr lang="en-US" sz="2899" b="true">
                <a:solidFill>
                  <a:srgbClr val="1D1D1F"/>
                </a:solidFill>
                <a:latin typeface="Garet Bold"/>
                <a:ea typeface="Garet Bold"/>
                <a:cs typeface="Garet Bold"/>
                <a:sym typeface="Garet Bold"/>
              </a:rPr>
              <a:t>Specific Objective</a:t>
            </a:r>
          </a:p>
        </p:txBody>
      </p:sp>
      <p:sp>
        <p:nvSpPr>
          <p:cNvPr name="TextBox 20" id="20"/>
          <p:cNvSpPr txBox="true"/>
          <p:nvPr/>
        </p:nvSpPr>
        <p:spPr>
          <a:xfrm rot="0">
            <a:off x="1247972" y="6808339"/>
            <a:ext cx="3756082" cy="419100"/>
          </a:xfrm>
          <a:prstGeom prst="rect">
            <a:avLst/>
          </a:prstGeom>
        </p:spPr>
        <p:txBody>
          <a:bodyPr anchor="t" rtlCol="false" tIns="0" lIns="0" bIns="0" rIns="0">
            <a:spAutoFit/>
          </a:bodyPr>
          <a:lstStyle/>
          <a:p>
            <a:pPr algn="ctr">
              <a:lnSpc>
                <a:spcPts val="3479"/>
              </a:lnSpc>
            </a:pPr>
            <a:r>
              <a:rPr lang="en-US" sz="2899" b="true">
                <a:solidFill>
                  <a:srgbClr val="1D1D1F"/>
                </a:solidFill>
                <a:latin typeface="Garet Bold"/>
                <a:ea typeface="Garet Bold"/>
                <a:cs typeface="Garet Bold"/>
                <a:sym typeface="Garet Bold"/>
              </a:rPr>
              <a:t>Sub Objective</a:t>
            </a:r>
          </a:p>
        </p:txBody>
      </p:sp>
      <p:sp>
        <p:nvSpPr>
          <p:cNvPr name="TextBox 21" id="21"/>
          <p:cNvSpPr txBox="true"/>
          <p:nvPr/>
        </p:nvSpPr>
        <p:spPr>
          <a:xfrm rot="0">
            <a:off x="1525368" y="7318437"/>
            <a:ext cx="15521149" cy="1656588"/>
          </a:xfrm>
          <a:prstGeom prst="rect">
            <a:avLst/>
          </a:prstGeom>
        </p:spPr>
        <p:txBody>
          <a:bodyPr anchor="t" rtlCol="false" tIns="0" lIns="0" bIns="0" rIns="0">
            <a:spAutoFit/>
          </a:bodyPr>
          <a:lstStyle/>
          <a:p>
            <a:pPr algn="l" marL="548640" indent="-182880" lvl="2">
              <a:lnSpc>
                <a:spcPts val="4536"/>
              </a:lnSpc>
              <a:buFont typeface="Arial"/>
              <a:buChar char="⚬"/>
            </a:pPr>
            <a:r>
              <a:rPr lang="en-US" sz="2400">
                <a:solidFill>
                  <a:srgbClr val="1D1D1F"/>
                </a:solidFill>
                <a:latin typeface="Garet"/>
                <a:ea typeface="Garet"/>
                <a:cs typeface="Garet"/>
                <a:sym typeface="Garet"/>
              </a:rPr>
              <a:t>Implement Data Classification</a:t>
            </a:r>
          </a:p>
          <a:p>
            <a:pPr algn="l" marL="548640" indent="-182880" lvl="2">
              <a:lnSpc>
                <a:spcPts val="4536"/>
              </a:lnSpc>
              <a:buFont typeface="Arial"/>
              <a:buChar char="⚬"/>
            </a:pPr>
            <a:r>
              <a:rPr lang="en-US" sz="2400">
                <a:solidFill>
                  <a:srgbClr val="1D1D1F"/>
                </a:solidFill>
                <a:latin typeface="Garet"/>
                <a:ea typeface="Garet"/>
                <a:cs typeface="Garet"/>
                <a:sym typeface="Garet"/>
              </a:rPr>
              <a:t>Ensure Efficient Data Processing</a:t>
            </a:r>
          </a:p>
          <a:p>
            <a:pPr algn="l" marL="548640" indent="-182880" lvl="2">
              <a:lnSpc>
                <a:spcPts val="4536"/>
              </a:lnSpc>
              <a:buFont typeface="Arial"/>
              <a:buChar char="⚬"/>
            </a:pPr>
            <a:r>
              <a:rPr lang="en-US" sz="2400">
                <a:solidFill>
                  <a:srgbClr val="1D1D1F"/>
                </a:solidFill>
                <a:latin typeface="Garet"/>
                <a:ea typeface="Garet"/>
                <a:cs typeface="Garet"/>
                <a:sym typeface="Garet"/>
              </a:rPr>
              <a:t>Integrate with DLP Tool</a:t>
            </a:r>
          </a:p>
        </p:txBody>
      </p:sp>
      <p:sp>
        <p:nvSpPr>
          <p:cNvPr name="TextBox 22" id="22"/>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20</a:t>
            </a:r>
          </a:p>
        </p:txBody>
      </p:sp>
      <p:sp>
        <p:nvSpPr>
          <p:cNvPr name="TextBox 23" id="23"/>
          <p:cNvSpPr txBox="true"/>
          <p:nvPr/>
        </p:nvSpPr>
        <p:spPr>
          <a:xfrm rot="0">
            <a:off x="8518132" y="9402665"/>
            <a:ext cx="1914517"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IT21170720</a:t>
            </a:r>
          </a:p>
        </p:txBody>
      </p:sp>
      <p:sp>
        <p:nvSpPr>
          <p:cNvPr name="TextBox 24" id="24"/>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5" id="25"/>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Jayawickrama K.D.S.P</a:t>
            </a:r>
          </a:p>
        </p:txBody>
      </p:sp>
      <p:sp>
        <p:nvSpPr>
          <p:cNvPr name="TextBox 26" id="26"/>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sp>
        <p:nvSpPr>
          <p:cNvPr name="Freeform 4" id="4"/>
          <p:cNvSpPr/>
          <p:nvPr/>
        </p:nvSpPr>
        <p:spPr>
          <a:xfrm flipH="false" flipV="false" rot="0">
            <a:off x="12791771" y="348202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463904" y="8684943"/>
            <a:ext cx="5472368" cy="47625"/>
            <a:chOff x="0" y="0"/>
            <a:chExt cx="7296491" cy="63500"/>
          </a:xfrm>
        </p:grpSpPr>
        <p:sp>
          <p:nvSpPr>
            <p:cNvPr name="Freeform 6" id="6"/>
            <p:cNvSpPr/>
            <p:nvPr/>
          </p:nvSpPr>
          <p:spPr>
            <a:xfrm flipH="false" flipV="false" rot="0">
              <a:off x="31750" y="0"/>
              <a:ext cx="7233031" cy="63500"/>
            </a:xfrm>
            <a:custGeom>
              <a:avLst/>
              <a:gdLst/>
              <a:ahLst/>
              <a:cxnLst/>
              <a:rect r="r" b="b" t="t" l="l"/>
              <a:pathLst>
                <a:path h="63500" w="7233031">
                  <a:moveTo>
                    <a:pt x="0" y="0"/>
                  </a:moveTo>
                  <a:lnTo>
                    <a:pt x="7233031" y="0"/>
                  </a:lnTo>
                  <a:lnTo>
                    <a:pt x="7233031" y="63500"/>
                  </a:lnTo>
                  <a:lnTo>
                    <a:pt x="0" y="63500"/>
                  </a:lnTo>
                  <a:close/>
                </a:path>
              </a:pathLst>
            </a:custGeom>
            <a:solidFill>
              <a:srgbClr val="A28231"/>
            </a:solidFill>
          </p:spPr>
        </p:sp>
      </p:grpSp>
      <p:sp>
        <p:nvSpPr>
          <p:cNvPr name="Freeform 7" id="7"/>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8" id="8"/>
          <p:cNvGrpSpPr/>
          <p:nvPr/>
        </p:nvGrpSpPr>
        <p:grpSpPr>
          <a:xfrm rot="0">
            <a:off x="152400" y="9394217"/>
            <a:ext cx="3809868" cy="625179"/>
            <a:chOff x="0" y="0"/>
            <a:chExt cx="5079824" cy="833572"/>
          </a:xfrm>
        </p:grpSpPr>
        <p:sp>
          <p:nvSpPr>
            <p:cNvPr name="Freeform 9" id="9"/>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10" id="10"/>
          <p:cNvGrpSpPr/>
          <p:nvPr/>
        </p:nvGrpSpPr>
        <p:grpSpPr>
          <a:xfrm rot="0">
            <a:off x="8311149" y="9509157"/>
            <a:ext cx="38100" cy="392809"/>
            <a:chOff x="0" y="0"/>
            <a:chExt cx="50800" cy="523745"/>
          </a:xfrm>
        </p:grpSpPr>
        <p:sp>
          <p:nvSpPr>
            <p:cNvPr name="Freeform 11" id="11"/>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2" id="12"/>
          <p:cNvGrpSpPr/>
          <p:nvPr/>
        </p:nvGrpSpPr>
        <p:grpSpPr>
          <a:xfrm rot="0">
            <a:off x="10715459" y="9488389"/>
            <a:ext cx="38100" cy="392809"/>
            <a:chOff x="0" y="0"/>
            <a:chExt cx="50800" cy="523745"/>
          </a:xfrm>
        </p:grpSpPr>
        <p:sp>
          <p:nvSpPr>
            <p:cNvPr name="Freeform 13" id="1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4" id="14"/>
          <p:cNvSpPr txBox="true"/>
          <p:nvPr/>
        </p:nvSpPr>
        <p:spPr>
          <a:xfrm rot="0">
            <a:off x="1308568" y="3545498"/>
            <a:ext cx="11999683" cy="3664001"/>
          </a:xfrm>
          <a:prstGeom prst="rect">
            <a:avLst/>
          </a:prstGeom>
        </p:spPr>
        <p:txBody>
          <a:bodyPr anchor="t" rtlCol="false" tIns="0" lIns="0" bIns="0" rIns="0">
            <a:spAutoFit/>
          </a:bodyPr>
          <a:lstStyle/>
          <a:p>
            <a:pPr algn="l" marL="777011" indent="-259004" lvl="2">
              <a:lnSpc>
                <a:spcPts val="7477"/>
              </a:lnSpc>
              <a:buAutoNum type="arabicPeriod" startAt="1"/>
            </a:pPr>
            <a:r>
              <a:rPr lang="en-US" sz="3399">
                <a:solidFill>
                  <a:srgbClr val="1D1D1F"/>
                </a:solidFill>
                <a:latin typeface="Canva Sans"/>
                <a:ea typeface="Canva Sans"/>
                <a:cs typeface="Canva Sans"/>
                <a:sym typeface="Canva Sans"/>
              </a:rPr>
              <a:t>Data Classification Framework</a:t>
            </a:r>
          </a:p>
          <a:p>
            <a:pPr algn="l" marL="777011" indent="-259004" lvl="2">
              <a:lnSpc>
                <a:spcPts val="7477"/>
              </a:lnSpc>
              <a:buAutoNum type="arabicPeriod" startAt="1"/>
            </a:pPr>
            <a:r>
              <a:rPr lang="en-US" sz="3399">
                <a:solidFill>
                  <a:srgbClr val="1D1D1F"/>
                </a:solidFill>
                <a:latin typeface="Canva Sans"/>
                <a:ea typeface="Canva Sans"/>
                <a:cs typeface="Canva Sans"/>
                <a:sym typeface="Canva Sans"/>
              </a:rPr>
              <a:t>Homomorphic Encryption Implementation</a:t>
            </a:r>
          </a:p>
          <a:p>
            <a:pPr algn="l" marL="777011" indent="-259004" lvl="2">
              <a:lnSpc>
                <a:spcPts val="7477"/>
              </a:lnSpc>
              <a:buAutoNum type="arabicPeriod" startAt="1"/>
            </a:pPr>
            <a:r>
              <a:rPr lang="en-US" sz="3399">
                <a:solidFill>
                  <a:srgbClr val="1D1D1F"/>
                </a:solidFill>
                <a:latin typeface="Canva Sans"/>
                <a:ea typeface="Canva Sans"/>
                <a:cs typeface="Canva Sans"/>
                <a:sym typeface="Canva Sans"/>
              </a:rPr>
              <a:t>Integration with DLP Tool</a:t>
            </a:r>
          </a:p>
          <a:p>
            <a:pPr algn="l" marL="777118" indent="-259039" lvl="2">
              <a:lnSpc>
                <a:spcPts val="7479"/>
              </a:lnSpc>
              <a:buAutoNum type="arabicPeriod" startAt="1"/>
            </a:pPr>
            <a:r>
              <a:rPr lang="en-US" sz="3399">
                <a:solidFill>
                  <a:srgbClr val="1D1D1F"/>
                </a:solidFill>
                <a:latin typeface="Canva Sans"/>
                <a:ea typeface="Canva Sans"/>
                <a:cs typeface="Canva Sans"/>
                <a:sym typeface="Canva Sans"/>
              </a:rPr>
              <a:t>Testing and Evaluation</a:t>
            </a:r>
          </a:p>
        </p:txBody>
      </p:sp>
      <p:sp>
        <p:nvSpPr>
          <p:cNvPr name="TextBox 15" id="15"/>
          <p:cNvSpPr txBox="true"/>
          <p:nvPr/>
        </p:nvSpPr>
        <p:spPr>
          <a:xfrm rot="0">
            <a:off x="6531906" y="713928"/>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METHODOLOGY</a:t>
            </a:r>
          </a:p>
        </p:txBody>
      </p:sp>
      <p:sp>
        <p:nvSpPr>
          <p:cNvPr name="TextBox 16" id="16"/>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21</a:t>
            </a:r>
          </a:p>
        </p:txBody>
      </p:sp>
      <p:sp>
        <p:nvSpPr>
          <p:cNvPr name="TextBox 17" id="17"/>
          <p:cNvSpPr txBox="true"/>
          <p:nvPr/>
        </p:nvSpPr>
        <p:spPr>
          <a:xfrm rot="0">
            <a:off x="8534400" y="9402665"/>
            <a:ext cx="1898249"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IT21170720</a:t>
            </a:r>
          </a:p>
        </p:txBody>
      </p:sp>
      <p:sp>
        <p:nvSpPr>
          <p:cNvPr name="TextBox 18" id="18"/>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9" id="19"/>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Jayawickrama K.D.S.P</a:t>
            </a:r>
          </a:p>
        </p:txBody>
      </p:sp>
      <p:sp>
        <p:nvSpPr>
          <p:cNvPr name="TextBox 20" id="20"/>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sp>
        <p:nvSpPr>
          <p:cNvPr name="Freeform 4" id="4"/>
          <p:cNvSpPr/>
          <p:nvPr/>
        </p:nvSpPr>
        <p:spPr>
          <a:xfrm flipH="false" flipV="false" rot="0">
            <a:off x="757701" y="555722"/>
            <a:ext cx="16787378" cy="8968633"/>
          </a:xfrm>
          <a:custGeom>
            <a:avLst/>
            <a:gdLst/>
            <a:ahLst/>
            <a:cxnLst/>
            <a:rect r="r" b="b" t="t" l="l"/>
            <a:pathLst>
              <a:path h="8968633" w="16787378">
                <a:moveTo>
                  <a:pt x="0" y="0"/>
                </a:moveTo>
                <a:lnTo>
                  <a:pt x="16787378" y="0"/>
                </a:lnTo>
                <a:lnTo>
                  <a:pt x="16787378" y="8968633"/>
                </a:lnTo>
                <a:lnTo>
                  <a:pt x="0" y="89686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251399" y="194547"/>
            <a:ext cx="1554601" cy="1419763"/>
            <a:chOff x="0" y="0"/>
            <a:chExt cx="2072801" cy="1893017"/>
          </a:xfrm>
        </p:grpSpPr>
        <p:sp>
          <p:nvSpPr>
            <p:cNvPr name="Freeform 6" id="6"/>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5"/>
              <a:stretch>
                <a:fillRect l="-23104" t="0" r="-23104" b="0"/>
              </a:stretch>
            </a:blipFill>
          </p:spPr>
        </p:sp>
      </p:grpSp>
      <p:grpSp>
        <p:nvGrpSpPr>
          <p:cNvPr name="Group 7" id="7"/>
          <p:cNvGrpSpPr/>
          <p:nvPr/>
        </p:nvGrpSpPr>
        <p:grpSpPr>
          <a:xfrm rot="0">
            <a:off x="1467153" y="2344130"/>
            <a:ext cx="3233902" cy="1090768"/>
            <a:chOff x="0" y="0"/>
            <a:chExt cx="4311869" cy="1454357"/>
          </a:xfrm>
        </p:grpSpPr>
        <p:sp>
          <p:nvSpPr>
            <p:cNvPr name="Freeform 8" id="8"/>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9" id="9"/>
          <p:cNvSpPr txBox="true"/>
          <p:nvPr/>
        </p:nvSpPr>
        <p:spPr>
          <a:xfrm rot="0">
            <a:off x="1517953" y="2722826"/>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Helib</a:t>
            </a:r>
          </a:p>
        </p:txBody>
      </p:sp>
      <p:sp>
        <p:nvSpPr>
          <p:cNvPr name="Freeform 10" id="10"/>
          <p:cNvSpPr/>
          <p:nvPr/>
        </p:nvSpPr>
        <p:spPr>
          <a:xfrm flipH="false" flipV="false" rot="0">
            <a:off x="4127595" y="1897028"/>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4430836" y="2249046"/>
            <a:ext cx="1378491" cy="1280936"/>
            <a:chOff x="0" y="0"/>
            <a:chExt cx="1837988" cy="1707915"/>
          </a:xfrm>
        </p:grpSpPr>
        <p:sp>
          <p:nvSpPr>
            <p:cNvPr name="Freeform 12" id="12"/>
            <p:cNvSpPr/>
            <p:nvPr/>
          </p:nvSpPr>
          <p:spPr>
            <a:xfrm flipH="false" flipV="false" rot="0">
              <a:off x="0" y="0"/>
              <a:ext cx="1837944" cy="1707896"/>
            </a:xfrm>
            <a:custGeom>
              <a:avLst/>
              <a:gdLst/>
              <a:ahLst/>
              <a:cxnLst/>
              <a:rect r="r" b="b" t="t" l="l"/>
              <a:pathLst>
                <a:path h="1707896" w="1837944">
                  <a:moveTo>
                    <a:pt x="0" y="0"/>
                  </a:moveTo>
                  <a:lnTo>
                    <a:pt x="1837944" y="0"/>
                  </a:lnTo>
                  <a:lnTo>
                    <a:pt x="1837944" y="1707896"/>
                  </a:lnTo>
                  <a:lnTo>
                    <a:pt x="0" y="1707896"/>
                  </a:lnTo>
                  <a:lnTo>
                    <a:pt x="0" y="0"/>
                  </a:lnTo>
                  <a:close/>
                </a:path>
              </a:pathLst>
            </a:custGeom>
            <a:blipFill>
              <a:blip r:embed="rId8"/>
              <a:stretch>
                <a:fillRect l="-11194" t="0" r="-11194" b="0"/>
              </a:stretch>
            </a:blipFill>
          </p:spPr>
        </p:sp>
      </p:grpSp>
      <p:grpSp>
        <p:nvGrpSpPr>
          <p:cNvPr name="Group 13" id="13"/>
          <p:cNvGrpSpPr/>
          <p:nvPr/>
        </p:nvGrpSpPr>
        <p:grpSpPr>
          <a:xfrm rot="0">
            <a:off x="1467153" y="4598116"/>
            <a:ext cx="3233902" cy="1090768"/>
            <a:chOff x="0" y="0"/>
            <a:chExt cx="4311869" cy="1454357"/>
          </a:xfrm>
        </p:grpSpPr>
        <p:sp>
          <p:nvSpPr>
            <p:cNvPr name="Freeform 14" id="14"/>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15" id="15"/>
          <p:cNvSpPr txBox="true"/>
          <p:nvPr/>
        </p:nvSpPr>
        <p:spPr>
          <a:xfrm rot="0">
            <a:off x="1517953"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TensorFlow</a:t>
            </a:r>
          </a:p>
        </p:txBody>
      </p:sp>
      <p:sp>
        <p:nvSpPr>
          <p:cNvPr name="Freeform 16" id="16"/>
          <p:cNvSpPr/>
          <p:nvPr/>
        </p:nvSpPr>
        <p:spPr>
          <a:xfrm flipH="false" flipV="false" rot="0">
            <a:off x="4127595"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7" id="17"/>
          <p:cNvGrpSpPr/>
          <p:nvPr/>
        </p:nvGrpSpPr>
        <p:grpSpPr>
          <a:xfrm rot="0">
            <a:off x="4210251" y="4233669"/>
            <a:ext cx="1819661" cy="1819661"/>
            <a:chOff x="0" y="0"/>
            <a:chExt cx="2426215" cy="2426215"/>
          </a:xfrm>
        </p:grpSpPr>
        <p:sp>
          <p:nvSpPr>
            <p:cNvPr name="Freeform 18" id="18"/>
            <p:cNvSpPr/>
            <p:nvPr/>
          </p:nvSpPr>
          <p:spPr>
            <a:xfrm flipH="false" flipV="false" rot="0">
              <a:off x="0" y="0"/>
              <a:ext cx="2426208" cy="2426208"/>
            </a:xfrm>
            <a:custGeom>
              <a:avLst/>
              <a:gdLst/>
              <a:ahLst/>
              <a:cxnLst/>
              <a:rect r="r" b="b" t="t" l="l"/>
              <a:pathLst>
                <a:path h="2426208" w="2426208">
                  <a:moveTo>
                    <a:pt x="0" y="0"/>
                  </a:moveTo>
                  <a:lnTo>
                    <a:pt x="2426208" y="0"/>
                  </a:lnTo>
                  <a:lnTo>
                    <a:pt x="2426208" y="2426208"/>
                  </a:lnTo>
                  <a:lnTo>
                    <a:pt x="0" y="2426208"/>
                  </a:lnTo>
                  <a:lnTo>
                    <a:pt x="0" y="0"/>
                  </a:lnTo>
                  <a:close/>
                </a:path>
              </a:pathLst>
            </a:custGeom>
            <a:blipFill>
              <a:blip r:embed="rId9"/>
              <a:stretch>
                <a:fillRect l="0" t="0" r="0" b="0"/>
              </a:stretch>
            </a:blipFill>
          </p:spPr>
        </p:sp>
      </p:grpSp>
      <p:grpSp>
        <p:nvGrpSpPr>
          <p:cNvPr name="Group 19" id="19"/>
          <p:cNvGrpSpPr/>
          <p:nvPr/>
        </p:nvGrpSpPr>
        <p:grpSpPr>
          <a:xfrm rot="0">
            <a:off x="1467153" y="6935513"/>
            <a:ext cx="3233902" cy="1090768"/>
            <a:chOff x="0" y="0"/>
            <a:chExt cx="4311869" cy="1454357"/>
          </a:xfrm>
        </p:grpSpPr>
        <p:sp>
          <p:nvSpPr>
            <p:cNvPr name="Freeform 20" id="20"/>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21" id="21"/>
          <p:cNvSpPr txBox="true"/>
          <p:nvPr/>
        </p:nvSpPr>
        <p:spPr>
          <a:xfrm rot="0">
            <a:off x="1517953"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Python</a:t>
            </a:r>
          </a:p>
        </p:txBody>
      </p:sp>
      <p:sp>
        <p:nvSpPr>
          <p:cNvPr name="Freeform 22" id="22"/>
          <p:cNvSpPr/>
          <p:nvPr/>
        </p:nvSpPr>
        <p:spPr>
          <a:xfrm flipH="false" flipV="false" rot="0">
            <a:off x="4127595"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3" id="23"/>
          <p:cNvGrpSpPr/>
          <p:nvPr/>
        </p:nvGrpSpPr>
        <p:grpSpPr>
          <a:xfrm rot="0">
            <a:off x="4228843" y="6589660"/>
            <a:ext cx="1782476" cy="1782476"/>
            <a:chOff x="0" y="0"/>
            <a:chExt cx="2376635" cy="2376635"/>
          </a:xfrm>
        </p:grpSpPr>
        <p:sp>
          <p:nvSpPr>
            <p:cNvPr name="Freeform 24" id="24"/>
            <p:cNvSpPr/>
            <p:nvPr/>
          </p:nvSpPr>
          <p:spPr>
            <a:xfrm flipH="false" flipV="false" rot="0">
              <a:off x="0" y="0"/>
              <a:ext cx="2376678" cy="2376678"/>
            </a:xfrm>
            <a:custGeom>
              <a:avLst/>
              <a:gdLst/>
              <a:ahLst/>
              <a:cxnLst/>
              <a:rect r="r" b="b" t="t" l="l"/>
              <a:pathLst>
                <a:path h="2376678" w="2376678">
                  <a:moveTo>
                    <a:pt x="0" y="0"/>
                  </a:moveTo>
                  <a:lnTo>
                    <a:pt x="2376678" y="0"/>
                  </a:lnTo>
                  <a:lnTo>
                    <a:pt x="2376678" y="2376678"/>
                  </a:lnTo>
                  <a:lnTo>
                    <a:pt x="0" y="2376678"/>
                  </a:lnTo>
                  <a:lnTo>
                    <a:pt x="0" y="0"/>
                  </a:lnTo>
                  <a:close/>
                </a:path>
              </a:pathLst>
            </a:custGeom>
            <a:blipFill>
              <a:blip r:embed="rId10"/>
              <a:stretch>
                <a:fillRect l="0" t="0" r="1" b="1"/>
              </a:stretch>
            </a:blipFill>
          </p:spPr>
        </p:sp>
      </p:grpSp>
      <p:grpSp>
        <p:nvGrpSpPr>
          <p:cNvPr name="Group 25" id="25"/>
          <p:cNvGrpSpPr/>
          <p:nvPr/>
        </p:nvGrpSpPr>
        <p:grpSpPr>
          <a:xfrm rot="0">
            <a:off x="6821293" y="2344130"/>
            <a:ext cx="3233902" cy="1090768"/>
            <a:chOff x="0" y="0"/>
            <a:chExt cx="4311869" cy="1454357"/>
          </a:xfrm>
        </p:grpSpPr>
        <p:sp>
          <p:nvSpPr>
            <p:cNvPr name="Freeform 26" id="26"/>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27" id="27"/>
          <p:cNvSpPr txBox="true"/>
          <p:nvPr/>
        </p:nvSpPr>
        <p:spPr>
          <a:xfrm rot="0">
            <a:off x="6872093" y="2722826"/>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Google Collab</a:t>
            </a:r>
          </a:p>
        </p:txBody>
      </p:sp>
      <p:sp>
        <p:nvSpPr>
          <p:cNvPr name="Freeform 28" id="28"/>
          <p:cNvSpPr/>
          <p:nvPr/>
        </p:nvSpPr>
        <p:spPr>
          <a:xfrm flipH="false" flipV="false" rot="0">
            <a:off x="9481735" y="1897028"/>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9" id="29"/>
          <p:cNvGrpSpPr/>
          <p:nvPr/>
        </p:nvGrpSpPr>
        <p:grpSpPr>
          <a:xfrm rot="0">
            <a:off x="9700239" y="2115532"/>
            <a:ext cx="1547965" cy="1547965"/>
            <a:chOff x="0" y="0"/>
            <a:chExt cx="2063953" cy="2063953"/>
          </a:xfrm>
        </p:grpSpPr>
        <p:sp>
          <p:nvSpPr>
            <p:cNvPr name="Freeform 30" id="30"/>
            <p:cNvSpPr/>
            <p:nvPr/>
          </p:nvSpPr>
          <p:spPr>
            <a:xfrm flipH="false" flipV="false" rot="0">
              <a:off x="0" y="0"/>
              <a:ext cx="2064004" cy="2064004"/>
            </a:xfrm>
            <a:custGeom>
              <a:avLst/>
              <a:gdLst/>
              <a:ahLst/>
              <a:cxnLst/>
              <a:rect r="r" b="b" t="t" l="l"/>
              <a:pathLst>
                <a:path h="2064004" w="2064004">
                  <a:moveTo>
                    <a:pt x="0" y="0"/>
                  </a:moveTo>
                  <a:lnTo>
                    <a:pt x="2064004" y="0"/>
                  </a:lnTo>
                  <a:lnTo>
                    <a:pt x="2064004" y="2064004"/>
                  </a:lnTo>
                  <a:lnTo>
                    <a:pt x="0" y="2064004"/>
                  </a:lnTo>
                  <a:lnTo>
                    <a:pt x="0" y="0"/>
                  </a:lnTo>
                  <a:close/>
                </a:path>
              </a:pathLst>
            </a:custGeom>
            <a:blipFill>
              <a:blip r:embed="rId11"/>
              <a:stretch>
                <a:fillRect l="0" t="0" r="2" b="2"/>
              </a:stretch>
            </a:blipFill>
          </p:spPr>
        </p:sp>
      </p:grpSp>
      <p:grpSp>
        <p:nvGrpSpPr>
          <p:cNvPr name="Group 31" id="31"/>
          <p:cNvGrpSpPr/>
          <p:nvPr/>
        </p:nvGrpSpPr>
        <p:grpSpPr>
          <a:xfrm rot="0">
            <a:off x="6828683" y="4598116"/>
            <a:ext cx="3233902" cy="1090768"/>
            <a:chOff x="0" y="0"/>
            <a:chExt cx="4311869" cy="1454357"/>
          </a:xfrm>
        </p:grpSpPr>
        <p:sp>
          <p:nvSpPr>
            <p:cNvPr name="Freeform 32" id="32"/>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33" id="33"/>
          <p:cNvSpPr txBox="true"/>
          <p:nvPr/>
        </p:nvSpPr>
        <p:spPr>
          <a:xfrm rot="0">
            <a:off x="6879483"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VScode</a:t>
            </a:r>
          </a:p>
        </p:txBody>
      </p:sp>
      <p:sp>
        <p:nvSpPr>
          <p:cNvPr name="Freeform 34" id="34"/>
          <p:cNvSpPr/>
          <p:nvPr/>
        </p:nvSpPr>
        <p:spPr>
          <a:xfrm flipH="false" flipV="false" rot="0">
            <a:off x="9489125"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35" id="35"/>
          <p:cNvGrpSpPr/>
          <p:nvPr/>
        </p:nvGrpSpPr>
        <p:grpSpPr>
          <a:xfrm rot="0">
            <a:off x="9812806" y="4474694"/>
            <a:ext cx="1337611" cy="1337611"/>
            <a:chOff x="0" y="0"/>
            <a:chExt cx="1783481" cy="1783481"/>
          </a:xfrm>
        </p:grpSpPr>
        <p:sp>
          <p:nvSpPr>
            <p:cNvPr name="Freeform 36" id="36"/>
            <p:cNvSpPr/>
            <p:nvPr/>
          </p:nvSpPr>
          <p:spPr>
            <a:xfrm flipH="false" flipV="false" rot="0">
              <a:off x="0" y="0"/>
              <a:ext cx="1783461" cy="1783461"/>
            </a:xfrm>
            <a:custGeom>
              <a:avLst/>
              <a:gdLst/>
              <a:ahLst/>
              <a:cxnLst/>
              <a:rect r="r" b="b" t="t" l="l"/>
              <a:pathLst>
                <a:path h="1783461" w="1783461">
                  <a:moveTo>
                    <a:pt x="0" y="0"/>
                  </a:moveTo>
                  <a:lnTo>
                    <a:pt x="1783461" y="0"/>
                  </a:lnTo>
                  <a:lnTo>
                    <a:pt x="1783461" y="1783461"/>
                  </a:lnTo>
                  <a:lnTo>
                    <a:pt x="0" y="1783461"/>
                  </a:lnTo>
                  <a:lnTo>
                    <a:pt x="0" y="0"/>
                  </a:lnTo>
                  <a:close/>
                </a:path>
              </a:pathLst>
            </a:custGeom>
            <a:blipFill>
              <a:blip r:embed="rId12"/>
              <a:stretch>
                <a:fillRect l="0" t="0" r="-1" b="-1"/>
              </a:stretch>
            </a:blipFill>
          </p:spPr>
        </p:sp>
      </p:grpSp>
      <p:grpSp>
        <p:nvGrpSpPr>
          <p:cNvPr name="Group 37" id="37"/>
          <p:cNvGrpSpPr/>
          <p:nvPr/>
        </p:nvGrpSpPr>
        <p:grpSpPr>
          <a:xfrm rot="0">
            <a:off x="6828683" y="6935513"/>
            <a:ext cx="3233902" cy="1090768"/>
            <a:chOff x="0" y="0"/>
            <a:chExt cx="4311869" cy="1454357"/>
          </a:xfrm>
        </p:grpSpPr>
        <p:sp>
          <p:nvSpPr>
            <p:cNvPr name="Freeform 38" id="38"/>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39" id="39"/>
          <p:cNvSpPr txBox="true"/>
          <p:nvPr/>
        </p:nvSpPr>
        <p:spPr>
          <a:xfrm rot="0">
            <a:off x="6879483"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Github</a:t>
            </a:r>
          </a:p>
        </p:txBody>
      </p:sp>
      <p:sp>
        <p:nvSpPr>
          <p:cNvPr name="Freeform 40" id="40"/>
          <p:cNvSpPr/>
          <p:nvPr/>
        </p:nvSpPr>
        <p:spPr>
          <a:xfrm flipH="false" flipV="false" rot="0">
            <a:off x="9489125"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41" id="41"/>
          <p:cNvGrpSpPr/>
          <p:nvPr/>
        </p:nvGrpSpPr>
        <p:grpSpPr>
          <a:xfrm rot="0">
            <a:off x="9812806" y="6812092"/>
            <a:ext cx="1337611" cy="1337611"/>
            <a:chOff x="0" y="0"/>
            <a:chExt cx="1783481" cy="1783481"/>
          </a:xfrm>
        </p:grpSpPr>
        <p:sp>
          <p:nvSpPr>
            <p:cNvPr name="Freeform 42" id="42"/>
            <p:cNvSpPr/>
            <p:nvPr/>
          </p:nvSpPr>
          <p:spPr>
            <a:xfrm flipH="false" flipV="false" rot="0">
              <a:off x="0" y="0"/>
              <a:ext cx="1783461" cy="1783461"/>
            </a:xfrm>
            <a:custGeom>
              <a:avLst/>
              <a:gdLst/>
              <a:ahLst/>
              <a:cxnLst/>
              <a:rect r="r" b="b" t="t" l="l"/>
              <a:pathLst>
                <a:path h="1783461" w="1783461">
                  <a:moveTo>
                    <a:pt x="0" y="0"/>
                  </a:moveTo>
                  <a:lnTo>
                    <a:pt x="1783461" y="0"/>
                  </a:lnTo>
                  <a:lnTo>
                    <a:pt x="1783461" y="1783461"/>
                  </a:lnTo>
                  <a:lnTo>
                    <a:pt x="0" y="1783461"/>
                  </a:lnTo>
                  <a:lnTo>
                    <a:pt x="0" y="0"/>
                  </a:lnTo>
                  <a:close/>
                </a:path>
              </a:pathLst>
            </a:custGeom>
            <a:blipFill>
              <a:blip r:embed="rId13"/>
              <a:stretch>
                <a:fillRect l="0" t="0" r="-1" b="-1"/>
              </a:stretch>
            </a:blipFill>
          </p:spPr>
        </p:sp>
      </p:grpSp>
      <p:grpSp>
        <p:nvGrpSpPr>
          <p:cNvPr name="Group 43" id="43"/>
          <p:cNvGrpSpPr/>
          <p:nvPr/>
        </p:nvGrpSpPr>
        <p:grpSpPr>
          <a:xfrm rot="0">
            <a:off x="12171557" y="2435022"/>
            <a:ext cx="3233902" cy="1090768"/>
            <a:chOff x="0" y="0"/>
            <a:chExt cx="4311869" cy="1454357"/>
          </a:xfrm>
        </p:grpSpPr>
        <p:sp>
          <p:nvSpPr>
            <p:cNvPr name="Freeform 44" id="44"/>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45" id="45"/>
          <p:cNvSpPr txBox="true"/>
          <p:nvPr/>
        </p:nvSpPr>
        <p:spPr>
          <a:xfrm rot="0">
            <a:off x="12222357" y="2813718"/>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Node.js</a:t>
            </a:r>
          </a:p>
        </p:txBody>
      </p:sp>
      <p:sp>
        <p:nvSpPr>
          <p:cNvPr name="Freeform 46" id="46"/>
          <p:cNvSpPr/>
          <p:nvPr/>
        </p:nvSpPr>
        <p:spPr>
          <a:xfrm flipH="false" flipV="false" rot="0">
            <a:off x="14832000" y="1987920"/>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47" id="47"/>
          <p:cNvGrpSpPr/>
          <p:nvPr/>
        </p:nvGrpSpPr>
        <p:grpSpPr>
          <a:xfrm rot="0">
            <a:off x="15208380" y="2301813"/>
            <a:ext cx="1232212" cy="1357186"/>
            <a:chOff x="0" y="0"/>
            <a:chExt cx="1642949" cy="1809581"/>
          </a:xfrm>
        </p:grpSpPr>
        <p:sp>
          <p:nvSpPr>
            <p:cNvPr name="Freeform 48" id="48"/>
            <p:cNvSpPr/>
            <p:nvPr/>
          </p:nvSpPr>
          <p:spPr>
            <a:xfrm flipH="false" flipV="false" rot="0">
              <a:off x="0" y="0"/>
              <a:ext cx="1642999" cy="1809623"/>
            </a:xfrm>
            <a:custGeom>
              <a:avLst/>
              <a:gdLst/>
              <a:ahLst/>
              <a:cxnLst/>
              <a:rect r="r" b="b" t="t" l="l"/>
              <a:pathLst>
                <a:path h="1809623" w="1642999">
                  <a:moveTo>
                    <a:pt x="0" y="0"/>
                  </a:moveTo>
                  <a:lnTo>
                    <a:pt x="1642999" y="0"/>
                  </a:lnTo>
                  <a:lnTo>
                    <a:pt x="1642999" y="1809623"/>
                  </a:lnTo>
                  <a:lnTo>
                    <a:pt x="0" y="1809623"/>
                  </a:lnTo>
                  <a:lnTo>
                    <a:pt x="0" y="0"/>
                  </a:lnTo>
                  <a:close/>
                </a:path>
              </a:pathLst>
            </a:custGeom>
            <a:blipFill>
              <a:blip r:embed="rId14"/>
              <a:stretch>
                <a:fillRect l="-4" t="0" r="-1" b="2"/>
              </a:stretch>
            </a:blipFill>
          </p:spPr>
        </p:sp>
      </p:grpSp>
      <p:grpSp>
        <p:nvGrpSpPr>
          <p:cNvPr name="Group 49" id="49"/>
          <p:cNvGrpSpPr/>
          <p:nvPr/>
        </p:nvGrpSpPr>
        <p:grpSpPr>
          <a:xfrm rot="0">
            <a:off x="12171557" y="4598116"/>
            <a:ext cx="3233902" cy="1090768"/>
            <a:chOff x="0" y="0"/>
            <a:chExt cx="4311869" cy="1454357"/>
          </a:xfrm>
        </p:grpSpPr>
        <p:sp>
          <p:nvSpPr>
            <p:cNvPr name="Freeform 50" id="50"/>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51" id="51"/>
          <p:cNvSpPr txBox="true"/>
          <p:nvPr/>
        </p:nvSpPr>
        <p:spPr>
          <a:xfrm rot="0">
            <a:off x="12222357"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TenSeal</a:t>
            </a:r>
          </a:p>
        </p:txBody>
      </p:sp>
      <p:sp>
        <p:nvSpPr>
          <p:cNvPr name="Freeform 52" id="52"/>
          <p:cNvSpPr/>
          <p:nvPr/>
        </p:nvSpPr>
        <p:spPr>
          <a:xfrm flipH="false" flipV="false" rot="0">
            <a:off x="14832000"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3" id="53"/>
          <p:cNvGrpSpPr/>
          <p:nvPr/>
        </p:nvGrpSpPr>
        <p:grpSpPr>
          <a:xfrm rot="0">
            <a:off x="15169798" y="4461682"/>
            <a:ext cx="1363637" cy="1363637"/>
            <a:chOff x="0" y="0"/>
            <a:chExt cx="2136239" cy="2136239"/>
          </a:xfrm>
        </p:grpSpPr>
        <p:sp>
          <p:nvSpPr>
            <p:cNvPr name="Freeform 54" id="54"/>
            <p:cNvSpPr/>
            <p:nvPr/>
          </p:nvSpPr>
          <p:spPr>
            <a:xfrm flipH="false" flipV="false" rot="0">
              <a:off x="0" y="0"/>
              <a:ext cx="2136267" cy="2136267"/>
            </a:xfrm>
            <a:custGeom>
              <a:avLst/>
              <a:gdLst/>
              <a:ahLst/>
              <a:cxnLst/>
              <a:rect r="r" b="b" t="t" l="l"/>
              <a:pathLst>
                <a:path h="2136267" w="2136267">
                  <a:moveTo>
                    <a:pt x="0" y="0"/>
                  </a:moveTo>
                  <a:lnTo>
                    <a:pt x="2136267" y="0"/>
                  </a:lnTo>
                  <a:lnTo>
                    <a:pt x="2136267" y="2136267"/>
                  </a:lnTo>
                  <a:lnTo>
                    <a:pt x="0" y="2136267"/>
                  </a:lnTo>
                  <a:lnTo>
                    <a:pt x="0" y="0"/>
                  </a:lnTo>
                  <a:close/>
                </a:path>
              </a:pathLst>
            </a:custGeom>
            <a:blipFill>
              <a:blip r:embed="rId15"/>
              <a:stretch>
                <a:fillRect l="0" t="0" r="0" b="0"/>
              </a:stretch>
            </a:blipFill>
          </p:spPr>
        </p:sp>
      </p:grpSp>
      <p:grpSp>
        <p:nvGrpSpPr>
          <p:cNvPr name="Group 55" id="55"/>
          <p:cNvGrpSpPr/>
          <p:nvPr/>
        </p:nvGrpSpPr>
        <p:grpSpPr>
          <a:xfrm rot="0">
            <a:off x="12171557" y="6935513"/>
            <a:ext cx="3233902" cy="1090768"/>
            <a:chOff x="0" y="0"/>
            <a:chExt cx="4311869" cy="1454357"/>
          </a:xfrm>
        </p:grpSpPr>
        <p:sp>
          <p:nvSpPr>
            <p:cNvPr name="Freeform 56" id="56"/>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57" id="57"/>
          <p:cNvSpPr txBox="true"/>
          <p:nvPr/>
        </p:nvSpPr>
        <p:spPr>
          <a:xfrm rot="0">
            <a:off x="12222357"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Numpy</a:t>
            </a:r>
          </a:p>
        </p:txBody>
      </p:sp>
      <p:sp>
        <p:nvSpPr>
          <p:cNvPr name="Freeform 58" id="58"/>
          <p:cNvSpPr/>
          <p:nvPr/>
        </p:nvSpPr>
        <p:spPr>
          <a:xfrm flipH="false" flipV="false" rot="0">
            <a:off x="14832000"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9" id="59"/>
          <p:cNvGrpSpPr/>
          <p:nvPr/>
        </p:nvGrpSpPr>
        <p:grpSpPr>
          <a:xfrm rot="0">
            <a:off x="15274572" y="6850361"/>
            <a:ext cx="1195442" cy="1279118"/>
            <a:chOff x="0" y="0"/>
            <a:chExt cx="1593923" cy="1705491"/>
          </a:xfrm>
        </p:grpSpPr>
        <p:sp>
          <p:nvSpPr>
            <p:cNvPr name="Freeform 60" id="60"/>
            <p:cNvSpPr/>
            <p:nvPr/>
          </p:nvSpPr>
          <p:spPr>
            <a:xfrm flipH="false" flipV="false" rot="0">
              <a:off x="0" y="0"/>
              <a:ext cx="1593977" cy="1705483"/>
            </a:xfrm>
            <a:custGeom>
              <a:avLst/>
              <a:gdLst/>
              <a:ahLst/>
              <a:cxnLst/>
              <a:rect r="r" b="b" t="t" l="l"/>
              <a:pathLst>
                <a:path h="1705483" w="1593977">
                  <a:moveTo>
                    <a:pt x="0" y="0"/>
                  </a:moveTo>
                  <a:lnTo>
                    <a:pt x="1593977" y="0"/>
                  </a:lnTo>
                  <a:lnTo>
                    <a:pt x="1593977" y="1705483"/>
                  </a:lnTo>
                  <a:lnTo>
                    <a:pt x="0" y="1705483"/>
                  </a:lnTo>
                  <a:lnTo>
                    <a:pt x="0" y="0"/>
                  </a:lnTo>
                  <a:close/>
                </a:path>
              </a:pathLst>
            </a:custGeom>
            <a:blipFill>
              <a:blip r:embed="rId16"/>
              <a:stretch>
                <a:fillRect l="-75" t="0" r="-72" b="0"/>
              </a:stretch>
            </a:blipFill>
          </p:spPr>
        </p:sp>
      </p:grpSp>
      <p:sp>
        <p:nvSpPr>
          <p:cNvPr name="Freeform 61" id="61"/>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grpSp>
        <p:nvGrpSpPr>
          <p:cNvPr name="Group 62" id="62"/>
          <p:cNvGrpSpPr/>
          <p:nvPr/>
        </p:nvGrpSpPr>
        <p:grpSpPr>
          <a:xfrm rot="0">
            <a:off x="152400" y="9394217"/>
            <a:ext cx="3809868" cy="625179"/>
            <a:chOff x="0" y="0"/>
            <a:chExt cx="5079824" cy="833572"/>
          </a:xfrm>
        </p:grpSpPr>
        <p:sp>
          <p:nvSpPr>
            <p:cNvPr name="Freeform 63" id="63"/>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9"/>
              <a:stretch>
                <a:fillRect l="0" t="-239" r="0" b="-233"/>
              </a:stretch>
            </a:blipFill>
          </p:spPr>
        </p:sp>
      </p:grpSp>
      <p:grpSp>
        <p:nvGrpSpPr>
          <p:cNvPr name="Group 64" id="64"/>
          <p:cNvGrpSpPr/>
          <p:nvPr/>
        </p:nvGrpSpPr>
        <p:grpSpPr>
          <a:xfrm rot="0">
            <a:off x="8311149" y="9509157"/>
            <a:ext cx="38100" cy="392809"/>
            <a:chOff x="0" y="0"/>
            <a:chExt cx="50800" cy="523745"/>
          </a:xfrm>
        </p:grpSpPr>
        <p:sp>
          <p:nvSpPr>
            <p:cNvPr name="Freeform 65" id="6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66" id="66"/>
          <p:cNvGrpSpPr/>
          <p:nvPr/>
        </p:nvGrpSpPr>
        <p:grpSpPr>
          <a:xfrm rot="0">
            <a:off x="10715459" y="9488389"/>
            <a:ext cx="38100" cy="392809"/>
            <a:chOff x="0" y="0"/>
            <a:chExt cx="50800" cy="523745"/>
          </a:xfrm>
        </p:grpSpPr>
        <p:sp>
          <p:nvSpPr>
            <p:cNvPr name="Freeform 67" id="67"/>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68" id="68"/>
          <p:cNvSpPr txBox="true"/>
          <p:nvPr/>
        </p:nvSpPr>
        <p:spPr>
          <a:xfrm rot="0">
            <a:off x="4957811" y="563979"/>
            <a:ext cx="8606725" cy="821182"/>
          </a:xfrm>
          <a:prstGeom prst="rect">
            <a:avLst/>
          </a:prstGeom>
        </p:spPr>
        <p:txBody>
          <a:bodyPr anchor="t" rtlCol="false" tIns="0" lIns="0" bIns="0" rIns="0">
            <a:spAutoFit/>
          </a:bodyPr>
          <a:lstStyle/>
          <a:p>
            <a:pPr algn="l">
              <a:lnSpc>
                <a:spcPts val="6719"/>
              </a:lnSpc>
            </a:pPr>
            <a:r>
              <a:rPr lang="en-US" b="true" sz="4800" u="sng">
                <a:solidFill>
                  <a:srgbClr val="FFFFFF"/>
                </a:solidFill>
                <a:latin typeface="Raleway Heavy"/>
                <a:ea typeface="Raleway Heavy"/>
                <a:cs typeface="Raleway Heavy"/>
                <a:sym typeface="Raleway Heavy"/>
              </a:rPr>
              <a:t>TOOLS AND TECHNOLOGIES</a:t>
            </a:r>
          </a:p>
        </p:txBody>
      </p:sp>
      <p:sp>
        <p:nvSpPr>
          <p:cNvPr name="TextBox 69" id="6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22</a:t>
            </a:r>
          </a:p>
        </p:txBody>
      </p:sp>
      <p:sp>
        <p:nvSpPr>
          <p:cNvPr name="TextBox 70" id="70"/>
          <p:cNvSpPr txBox="true"/>
          <p:nvPr/>
        </p:nvSpPr>
        <p:spPr>
          <a:xfrm rot="0">
            <a:off x="8610602" y="9402664"/>
            <a:ext cx="1822048"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IT21170720</a:t>
            </a:r>
          </a:p>
        </p:txBody>
      </p:sp>
      <p:sp>
        <p:nvSpPr>
          <p:cNvPr name="TextBox 71" id="71"/>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72" id="72"/>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Jayawickrama K.D.S.P</a:t>
            </a:r>
          </a:p>
        </p:txBody>
      </p:sp>
      <p:sp>
        <p:nvSpPr>
          <p:cNvPr name="TextBox 73" id="7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sp>
        <p:nvSpPr>
          <p:cNvPr name="Freeform 4" id="4"/>
          <p:cNvSpPr/>
          <p:nvPr/>
        </p:nvSpPr>
        <p:spPr>
          <a:xfrm flipH="false" flipV="false" rot="0">
            <a:off x="15736775" y="1640182"/>
            <a:ext cx="5102450" cy="4815437"/>
          </a:xfrm>
          <a:custGeom>
            <a:avLst/>
            <a:gdLst/>
            <a:ahLst/>
            <a:cxnLst/>
            <a:rect r="r" b="b" t="t" l="l"/>
            <a:pathLst>
              <a:path h="4815437" w="5102450">
                <a:moveTo>
                  <a:pt x="0" y="0"/>
                </a:moveTo>
                <a:lnTo>
                  <a:pt x="5102450" y="0"/>
                </a:lnTo>
                <a:lnTo>
                  <a:pt x="5102450" y="4815437"/>
                </a:lnTo>
                <a:lnTo>
                  <a:pt x="0" y="4815437"/>
                </a:lnTo>
                <a:lnTo>
                  <a:pt x="0" y="0"/>
                </a:lnTo>
                <a:close/>
              </a:path>
            </a:pathLst>
          </a:custGeom>
          <a:blipFill>
            <a:blip r:embed="rId3">
              <a:extLst>
                <a:ext uri="{96DAC541-7B7A-43D3-8B79-37D633B846F1}">
                  <asvg:svgBlip xmlns:asvg="http://schemas.microsoft.com/office/drawing/2016/SVG/main" r:embed="rId4"/>
                </a:ext>
              </a:extLst>
            </a:blip>
            <a:stretch>
              <a:fillRect l="-78" t="0" r="-78" b="0"/>
            </a:stretch>
          </a:blipFill>
        </p:spPr>
      </p:sp>
      <p:sp>
        <p:nvSpPr>
          <p:cNvPr name="Freeform 5" id="5"/>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52400" y="9394217"/>
            <a:ext cx="3809868" cy="625179"/>
            <a:chOff x="0" y="0"/>
            <a:chExt cx="5079824" cy="833572"/>
          </a:xfrm>
        </p:grpSpPr>
        <p:sp>
          <p:nvSpPr>
            <p:cNvPr name="Freeform 7" id="7"/>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8" id="8"/>
          <p:cNvGrpSpPr/>
          <p:nvPr/>
        </p:nvGrpSpPr>
        <p:grpSpPr>
          <a:xfrm rot="0">
            <a:off x="8311149" y="9509157"/>
            <a:ext cx="38100" cy="392809"/>
            <a:chOff x="0" y="0"/>
            <a:chExt cx="50800" cy="523745"/>
          </a:xfrm>
        </p:grpSpPr>
        <p:sp>
          <p:nvSpPr>
            <p:cNvPr name="Freeform 9" id="9"/>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0" id="10"/>
          <p:cNvGrpSpPr/>
          <p:nvPr/>
        </p:nvGrpSpPr>
        <p:grpSpPr>
          <a:xfrm rot="0">
            <a:off x="10715459" y="9488389"/>
            <a:ext cx="38100" cy="392809"/>
            <a:chOff x="0" y="0"/>
            <a:chExt cx="50800" cy="523745"/>
          </a:xfrm>
        </p:grpSpPr>
        <p:sp>
          <p:nvSpPr>
            <p:cNvPr name="Freeform 11" id="11"/>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2" id="12"/>
          <p:cNvSpPr txBox="true"/>
          <p:nvPr/>
        </p:nvSpPr>
        <p:spPr>
          <a:xfrm rot="0">
            <a:off x="4610476" y="112395"/>
            <a:ext cx="10086629" cy="821182"/>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COMPLETION OF THE PROJECT</a:t>
            </a:r>
          </a:p>
        </p:txBody>
      </p:sp>
      <p:sp>
        <p:nvSpPr>
          <p:cNvPr name="TextBox 13" id="13"/>
          <p:cNvSpPr txBox="true"/>
          <p:nvPr/>
        </p:nvSpPr>
        <p:spPr>
          <a:xfrm rot="0">
            <a:off x="2411792" y="1121822"/>
            <a:ext cx="4152305" cy="774699"/>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Implementation:</a:t>
            </a:r>
          </a:p>
        </p:txBody>
      </p:sp>
      <p:sp>
        <p:nvSpPr>
          <p:cNvPr name="TextBox 14" id="14"/>
          <p:cNvSpPr txBox="true"/>
          <p:nvPr/>
        </p:nvSpPr>
        <p:spPr>
          <a:xfrm rot="0">
            <a:off x="2534324" y="1839371"/>
            <a:ext cx="14724977" cy="1471930"/>
          </a:xfrm>
          <a:prstGeom prst="rect">
            <a:avLst/>
          </a:prstGeom>
        </p:spPr>
        <p:txBody>
          <a:bodyPr anchor="t" rtlCol="false" tIns="0" lIns="0" bIns="0" rIns="0">
            <a:spAutoFit/>
          </a:bodyPr>
          <a:lstStyle/>
          <a:p>
            <a:pPr algn="l">
              <a:lnSpc>
                <a:spcPts val="3919"/>
              </a:lnSpc>
            </a:pPr>
            <a:r>
              <a:rPr lang="en-US" sz="2799">
                <a:solidFill>
                  <a:srgbClr val="1D1D1F"/>
                </a:solidFill>
                <a:latin typeface="Canva Sans"/>
                <a:ea typeface="Canva Sans"/>
                <a:cs typeface="Canva Sans"/>
                <a:sym typeface="Canva Sans"/>
              </a:rPr>
              <a:t>Coding and Development: Utilize Python to implement homomorphic encryption algorithms and create a data classification framework, ensuring sensitive data is categorized effectively.</a:t>
            </a:r>
          </a:p>
        </p:txBody>
      </p:sp>
      <p:sp>
        <p:nvSpPr>
          <p:cNvPr name="TextBox 15" id="15"/>
          <p:cNvSpPr txBox="true"/>
          <p:nvPr/>
        </p:nvSpPr>
        <p:spPr>
          <a:xfrm rot="0">
            <a:off x="2411792" y="3273201"/>
            <a:ext cx="5786586" cy="774699"/>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Testing and Evaluation:</a:t>
            </a:r>
          </a:p>
        </p:txBody>
      </p:sp>
      <p:sp>
        <p:nvSpPr>
          <p:cNvPr name="TextBox 16" id="16"/>
          <p:cNvSpPr txBox="true"/>
          <p:nvPr/>
        </p:nvSpPr>
        <p:spPr>
          <a:xfrm rot="0">
            <a:off x="2411792" y="3960812"/>
            <a:ext cx="14724977" cy="1471930"/>
          </a:xfrm>
          <a:prstGeom prst="rect">
            <a:avLst/>
          </a:prstGeom>
        </p:spPr>
        <p:txBody>
          <a:bodyPr anchor="t" rtlCol="false" tIns="0" lIns="0" bIns="0" rIns="0">
            <a:spAutoFit/>
          </a:bodyPr>
          <a:lstStyle/>
          <a:p>
            <a:pPr algn="l">
              <a:lnSpc>
                <a:spcPts val="3919"/>
              </a:lnSpc>
            </a:pPr>
            <a:r>
              <a:rPr lang="en-US" sz="2799">
                <a:solidFill>
                  <a:srgbClr val="1D1D1F"/>
                </a:solidFill>
                <a:latin typeface="Canva Sans"/>
                <a:ea typeface="Canva Sans"/>
                <a:cs typeface="Canva Sans"/>
                <a:sym typeface="Canva Sans"/>
              </a:rPr>
              <a:t>Performance Assessment: Conduct tests to evaluate processing speed, accuracy of data classification, and the effectiveness of homomorphic encryption in maintaining data security.</a:t>
            </a:r>
          </a:p>
        </p:txBody>
      </p:sp>
      <p:sp>
        <p:nvSpPr>
          <p:cNvPr name="TextBox 17" id="17"/>
          <p:cNvSpPr txBox="true"/>
          <p:nvPr/>
        </p:nvSpPr>
        <p:spPr>
          <a:xfrm rot="0">
            <a:off x="2411792" y="5470842"/>
            <a:ext cx="2687241" cy="774699"/>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Outcomes:</a:t>
            </a:r>
          </a:p>
        </p:txBody>
      </p:sp>
      <p:sp>
        <p:nvSpPr>
          <p:cNvPr name="TextBox 18" id="18"/>
          <p:cNvSpPr txBox="true"/>
          <p:nvPr/>
        </p:nvSpPr>
        <p:spPr>
          <a:xfrm rot="0">
            <a:off x="2411792" y="6312216"/>
            <a:ext cx="14724977" cy="24625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1D1D1F"/>
                </a:solidFill>
                <a:latin typeface="Canva Sans"/>
                <a:ea typeface="Canva Sans"/>
                <a:cs typeface="Canva Sans"/>
                <a:sym typeface="Canva Sans"/>
              </a:rPr>
              <a:t>Functional DLP Tool: Deliver a fully functional DLP tool that processes sensitive data securely, leveraging homomorphic encryption while ensuring data integrity.</a:t>
            </a:r>
          </a:p>
          <a:p>
            <a:pPr algn="l" marL="604519" indent="-302260" lvl="1">
              <a:lnSpc>
                <a:spcPts val="3919"/>
              </a:lnSpc>
              <a:buFont typeface="Arial"/>
              <a:buChar char="•"/>
            </a:pPr>
            <a:r>
              <a:rPr lang="en-US" sz="2799">
                <a:solidFill>
                  <a:srgbClr val="1D1D1F"/>
                </a:solidFill>
                <a:latin typeface="Canva Sans"/>
                <a:ea typeface="Canva Sans"/>
                <a:cs typeface="Canva Sans"/>
                <a:sym typeface="Canva Sans"/>
              </a:rPr>
              <a:t>Enhanced Security and Compliance: Achieve improved data security and efficient analysis capabilities, demonstrating compliance with established data protection standards.</a:t>
            </a:r>
          </a:p>
        </p:txBody>
      </p:sp>
      <p:sp>
        <p:nvSpPr>
          <p:cNvPr name="TextBox 19" id="1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p>
        </p:txBody>
      </p:sp>
      <p:sp>
        <p:nvSpPr>
          <p:cNvPr name="TextBox 20" id="20"/>
          <p:cNvSpPr txBox="true"/>
          <p:nvPr/>
        </p:nvSpPr>
        <p:spPr>
          <a:xfrm rot="0">
            <a:off x="8610600" y="9402665"/>
            <a:ext cx="1822049"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IT21170720</a:t>
            </a:r>
          </a:p>
        </p:txBody>
      </p:sp>
      <p:sp>
        <p:nvSpPr>
          <p:cNvPr name="TextBox 21" id="21"/>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2" id="22"/>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Jayawickrama K.D.S.P</a:t>
            </a:r>
          </a:p>
        </p:txBody>
      </p:sp>
      <p:sp>
        <p:nvSpPr>
          <p:cNvPr name="TextBox 23" id="2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grpSp>
        <p:nvGrpSpPr>
          <p:cNvPr name="Group 4" id="4"/>
          <p:cNvGrpSpPr/>
          <p:nvPr/>
        </p:nvGrpSpPr>
        <p:grpSpPr>
          <a:xfrm rot="0">
            <a:off x="2932981" y="5832079"/>
            <a:ext cx="12422038" cy="2512640"/>
            <a:chOff x="0" y="0"/>
            <a:chExt cx="16562717" cy="3350187"/>
          </a:xfrm>
        </p:grpSpPr>
        <p:sp>
          <p:nvSpPr>
            <p:cNvPr name="Freeform 5" id="5"/>
            <p:cNvSpPr/>
            <p:nvPr/>
          </p:nvSpPr>
          <p:spPr>
            <a:xfrm flipH="false" flipV="false" rot="0">
              <a:off x="0" y="0"/>
              <a:ext cx="16562705" cy="3350133"/>
            </a:xfrm>
            <a:custGeom>
              <a:avLst/>
              <a:gdLst/>
              <a:ahLst/>
              <a:cxnLst/>
              <a:rect r="r" b="b" t="t" l="l"/>
              <a:pathLst>
                <a:path h="3350133" w="16562705">
                  <a:moveTo>
                    <a:pt x="0" y="0"/>
                  </a:moveTo>
                  <a:lnTo>
                    <a:pt x="16562705" y="0"/>
                  </a:lnTo>
                  <a:lnTo>
                    <a:pt x="16562705" y="3350133"/>
                  </a:lnTo>
                  <a:lnTo>
                    <a:pt x="0" y="3350133"/>
                  </a:lnTo>
                  <a:lnTo>
                    <a:pt x="0" y="0"/>
                  </a:lnTo>
                  <a:close/>
                </a:path>
              </a:pathLst>
            </a:custGeom>
            <a:blipFill>
              <a:blip r:embed="rId4"/>
              <a:stretch>
                <a:fillRect l="0" t="-113709" r="0" b="-113711"/>
              </a:stretch>
            </a:blipFill>
          </p:spPr>
        </p:sp>
      </p:grpSp>
      <p:sp>
        <p:nvSpPr>
          <p:cNvPr name="Freeform 6" id="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p:nvPr/>
        </p:nvGrpSpPr>
        <p:grpSpPr>
          <a:xfrm rot="0">
            <a:off x="152400" y="9394217"/>
            <a:ext cx="3809868" cy="625179"/>
            <a:chOff x="0" y="0"/>
            <a:chExt cx="5079824" cy="833572"/>
          </a:xfrm>
        </p:grpSpPr>
        <p:sp>
          <p:nvSpPr>
            <p:cNvPr name="Freeform 8" id="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9" id="9"/>
          <p:cNvGrpSpPr/>
          <p:nvPr/>
        </p:nvGrpSpPr>
        <p:grpSpPr>
          <a:xfrm rot="0">
            <a:off x="8311149" y="9509157"/>
            <a:ext cx="38100" cy="392809"/>
            <a:chOff x="0" y="0"/>
            <a:chExt cx="50800" cy="523745"/>
          </a:xfrm>
        </p:grpSpPr>
        <p:sp>
          <p:nvSpPr>
            <p:cNvPr name="Freeform 10" id="1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1" id="11"/>
          <p:cNvGrpSpPr/>
          <p:nvPr/>
        </p:nvGrpSpPr>
        <p:grpSpPr>
          <a:xfrm rot="0">
            <a:off x="10715459" y="9488389"/>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3" id="13"/>
          <p:cNvSpPr txBox="true"/>
          <p:nvPr/>
        </p:nvSpPr>
        <p:spPr>
          <a:xfrm rot="0">
            <a:off x="6531906" y="112395"/>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REFERENCES</a:t>
            </a:r>
          </a:p>
        </p:txBody>
      </p:sp>
      <p:sp>
        <p:nvSpPr>
          <p:cNvPr name="TextBox 14" id="14"/>
          <p:cNvSpPr txBox="true"/>
          <p:nvPr/>
        </p:nvSpPr>
        <p:spPr>
          <a:xfrm rot="0">
            <a:off x="2516174" y="1604785"/>
            <a:ext cx="13470761" cy="3971925"/>
          </a:xfrm>
          <a:prstGeom prst="rect">
            <a:avLst/>
          </a:prstGeom>
        </p:spPr>
        <p:txBody>
          <a:bodyPr anchor="t" rtlCol="false" tIns="0" lIns="0" bIns="0" rIns="0">
            <a:spAutoFit/>
          </a:bodyPr>
          <a:lstStyle/>
          <a:p>
            <a:pPr algn="l" marL="436028" indent="-218014" lvl="1">
              <a:lnSpc>
                <a:spcPts val="2423"/>
              </a:lnSpc>
              <a:buAutoNum type="arabicPeriod" startAt="1"/>
            </a:pPr>
            <a:r>
              <a:rPr lang="en-US" sz="2019">
                <a:solidFill>
                  <a:srgbClr val="000000"/>
                </a:solidFill>
                <a:latin typeface="Garet"/>
                <a:ea typeface="Garet"/>
                <a:cs typeface="Garet"/>
                <a:sym typeface="Garet"/>
              </a:rPr>
              <a:t> A. Gupta, "Data Loss Prevention," in *IEEE Computer Society Data*, 2009. [Online]. Available: https://www.researchgate.net/publication/224127741_Data_Loss_Prevention. [Accessed: Oct. 23, 2024].</a:t>
            </a:r>
          </a:p>
          <a:p>
            <a:pPr algn="l" marL="436028" indent="-218014" lvl="1">
              <a:lnSpc>
                <a:spcPts val="2423"/>
              </a:lnSpc>
              <a:buAutoNum type="arabicPeriod" startAt="1"/>
            </a:pPr>
            <a:r>
              <a:rPr lang="en-US" sz="2019">
                <a:solidFill>
                  <a:srgbClr val="000000"/>
                </a:solidFill>
                <a:latin typeface="Garet"/>
                <a:ea typeface="Garet"/>
                <a:cs typeface="Garet"/>
                <a:sym typeface="Garet"/>
              </a:rPr>
              <a:t>J. Smith and K. Patel, "Cybersecurity Technology Strategic Plan for Data Loss Prevention," in *Proceedings of the International Conference on Cybersecurity Strategies*, 2023. [Online]. Available: https://www.researchgate.net/publication/377822490_Cybersecurity_Technology_Strategic_Plan_for_Data_Loss_Prevention. [Accessed: Oct. 23, 2024].</a:t>
            </a:r>
          </a:p>
          <a:p>
            <a:pPr algn="just" marL="436028" indent="-218014" lvl="1">
              <a:lnSpc>
                <a:spcPts val="2423"/>
              </a:lnSpc>
              <a:buAutoNum type="arabicPeriod" startAt="1"/>
            </a:pPr>
            <a:r>
              <a:rPr lang="en-US" sz="2019">
                <a:solidFill>
                  <a:srgbClr val="000000"/>
                </a:solidFill>
                <a:latin typeface="Garet"/>
                <a:ea typeface="Garet"/>
                <a:cs typeface="Garet"/>
                <a:sym typeface="Garet"/>
              </a:rPr>
              <a:t> M. Brown and R. Jones, "A Survey on Balancing Data Loss Prevention (DLP) with User Privacy in a Data-Driven World," in *Journal of Information Security*, 2024. [Online]. Available: https://www.researchgate.net/publication/383187137_A_Survey_on_Balancing_Data_Loss_Prevention_DLP_with_User_Privacy_in_a_Data-Driven_World. [Accessed: Oct. 23, 2024].</a:t>
            </a:r>
          </a:p>
          <a:p>
            <a:pPr algn="l">
              <a:lnSpc>
                <a:spcPts val="2423"/>
              </a:lnSpc>
            </a:pPr>
          </a:p>
        </p:txBody>
      </p:sp>
      <p:sp>
        <p:nvSpPr>
          <p:cNvPr name="TextBox 15" id="1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24</a:t>
            </a:r>
          </a:p>
        </p:txBody>
      </p:sp>
      <p:sp>
        <p:nvSpPr>
          <p:cNvPr name="TextBox 16" id="16"/>
          <p:cNvSpPr txBox="true"/>
          <p:nvPr/>
        </p:nvSpPr>
        <p:spPr>
          <a:xfrm rot="0">
            <a:off x="8615986" y="9402665"/>
            <a:ext cx="1816664" cy="476364"/>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IT21170720</a:t>
            </a:r>
          </a:p>
        </p:txBody>
      </p:sp>
      <p:sp>
        <p:nvSpPr>
          <p:cNvPr name="TextBox 17" id="17"/>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8" id="18"/>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Jayawickrama K.D.S.P</a:t>
            </a:r>
          </a:p>
        </p:txBody>
      </p:sp>
      <p:sp>
        <p:nvSpPr>
          <p:cNvPr name="TextBox 19" id="19"/>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grpSp>
        <p:nvGrpSpPr>
          <p:cNvPr name="Group 4" id="4"/>
          <p:cNvGrpSpPr/>
          <p:nvPr/>
        </p:nvGrpSpPr>
        <p:grpSpPr>
          <a:xfrm rot="171811">
            <a:off x="13316502" y="1683527"/>
            <a:ext cx="2879157" cy="2806086"/>
            <a:chOff x="0" y="0"/>
            <a:chExt cx="3838876" cy="3741448"/>
          </a:xfrm>
        </p:grpSpPr>
        <p:sp>
          <p:nvSpPr>
            <p:cNvPr name="Freeform 5" id="5"/>
            <p:cNvSpPr/>
            <p:nvPr/>
          </p:nvSpPr>
          <p:spPr>
            <a:xfrm flipH="false" flipV="false" rot="0">
              <a:off x="0" y="0"/>
              <a:ext cx="3838829" cy="3741420"/>
            </a:xfrm>
            <a:custGeom>
              <a:avLst/>
              <a:gdLst/>
              <a:ahLst/>
              <a:cxnLst/>
              <a:rect r="r" b="b" t="t" l="l"/>
              <a:pathLst>
                <a:path h="3741420" w="3838829">
                  <a:moveTo>
                    <a:pt x="0" y="0"/>
                  </a:moveTo>
                  <a:lnTo>
                    <a:pt x="3838829" y="0"/>
                  </a:lnTo>
                  <a:lnTo>
                    <a:pt x="3838829" y="3741420"/>
                  </a:lnTo>
                  <a:lnTo>
                    <a:pt x="0" y="3741420"/>
                  </a:lnTo>
                  <a:lnTo>
                    <a:pt x="0" y="0"/>
                  </a:lnTo>
                  <a:close/>
                </a:path>
              </a:pathLst>
            </a:custGeom>
            <a:blipFill>
              <a:blip r:embed="rId3"/>
              <a:stretch>
                <a:fillRect l="0" t="-1302" r="-1" b="-1302"/>
              </a:stretch>
            </a:blipFill>
          </p:spPr>
        </p:sp>
      </p:grpSp>
      <p:sp>
        <p:nvSpPr>
          <p:cNvPr name="Freeform 6" id="6"/>
          <p:cNvSpPr/>
          <p:nvPr/>
        </p:nvSpPr>
        <p:spPr>
          <a:xfrm flipH="false" flipV="false" rot="0">
            <a:off x="12749630" y="1285788"/>
            <a:ext cx="3939921" cy="4114800"/>
          </a:xfrm>
          <a:custGeom>
            <a:avLst/>
            <a:gdLst/>
            <a:ahLst/>
            <a:cxnLst/>
            <a:rect r="r" b="b" t="t" l="l"/>
            <a:pathLst>
              <a:path h="4114800" w="3939921">
                <a:moveTo>
                  <a:pt x="0" y="0"/>
                </a:moveTo>
                <a:lnTo>
                  <a:pt x="3939921" y="0"/>
                </a:lnTo>
                <a:lnTo>
                  <a:pt x="393992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410" t="0" r="-410" b="0"/>
            </a:stretch>
          </a:blipFill>
        </p:spPr>
      </p:sp>
      <p:grpSp>
        <p:nvGrpSpPr>
          <p:cNvPr name="Group 7" id="7"/>
          <p:cNvGrpSpPr/>
          <p:nvPr/>
        </p:nvGrpSpPr>
        <p:grpSpPr>
          <a:xfrm rot="0">
            <a:off x="1237375" y="8954502"/>
            <a:ext cx="15813251" cy="152400"/>
            <a:chOff x="0" y="0"/>
            <a:chExt cx="21084335" cy="203200"/>
          </a:xfrm>
        </p:grpSpPr>
        <p:sp>
          <p:nvSpPr>
            <p:cNvPr name="Freeform 8" id="8"/>
            <p:cNvSpPr/>
            <p:nvPr/>
          </p:nvSpPr>
          <p:spPr>
            <a:xfrm flipH="false" flipV="false" rot="0">
              <a:off x="101600" y="0"/>
              <a:ext cx="20881087" cy="203200"/>
            </a:xfrm>
            <a:custGeom>
              <a:avLst/>
              <a:gdLst/>
              <a:ahLst/>
              <a:cxnLst/>
              <a:rect r="r" b="b" t="t" l="l"/>
              <a:pathLst>
                <a:path h="203200" w="20881087">
                  <a:moveTo>
                    <a:pt x="0" y="0"/>
                  </a:moveTo>
                  <a:lnTo>
                    <a:pt x="20881087" y="0"/>
                  </a:lnTo>
                  <a:lnTo>
                    <a:pt x="20881087" y="203200"/>
                  </a:lnTo>
                  <a:lnTo>
                    <a:pt x="0" y="203200"/>
                  </a:lnTo>
                  <a:close/>
                </a:path>
              </a:pathLst>
            </a:custGeom>
            <a:solidFill>
              <a:srgbClr val="A67C59"/>
            </a:solidFill>
          </p:spPr>
        </p:sp>
      </p:grpSp>
      <p:sp>
        <p:nvSpPr>
          <p:cNvPr name="Freeform 9" id="9"/>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0" id="10"/>
          <p:cNvGrpSpPr/>
          <p:nvPr/>
        </p:nvGrpSpPr>
        <p:grpSpPr>
          <a:xfrm rot="0">
            <a:off x="152400" y="9394217"/>
            <a:ext cx="3809868" cy="625179"/>
            <a:chOff x="0" y="0"/>
            <a:chExt cx="5079824" cy="833572"/>
          </a:xfrm>
        </p:grpSpPr>
        <p:sp>
          <p:nvSpPr>
            <p:cNvPr name="Freeform 11" id="11"/>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8"/>
              <a:stretch>
                <a:fillRect l="0" t="-239" r="0" b="-233"/>
              </a:stretch>
            </a:blipFill>
          </p:spPr>
        </p:sp>
      </p:grpSp>
      <p:grpSp>
        <p:nvGrpSpPr>
          <p:cNvPr name="Group 12" id="12"/>
          <p:cNvGrpSpPr/>
          <p:nvPr/>
        </p:nvGrpSpPr>
        <p:grpSpPr>
          <a:xfrm rot="0">
            <a:off x="8311149" y="9509157"/>
            <a:ext cx="38100" cy="392809"/>
            <a:chOff x="0" y="0"/>
            <a:chExt cx="50800" cy="523745"/>
          </a:xfrm>
        </p:grpSpPr>
        <p:sp>
          <p:nvSpPr>
            <p:cNvPr name="Freeform 13" id="1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4" id="14"/>
          <p:cNvGrpSpPr/>
          <p:nvPr/>
        </p:nvGrpSpPr>
        <p:grpSpPr>
          <a:xfrm rot="0">
            <a:off x="10715459" y="9488389"/>
            <a:ext cx="38100" cy="392809"/>
            <a:chOff x="0" y="0"/>
            <a:chExt cx="50800" cy="523745"/>
          </a:xfrm>
        </p:grpSpPr>
        <p:sp>
          <p:nvSpPr>
            <p:cNvPr name="Freeform 15" id="1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6" id="16"/>
          <p:cNvSpPr txBox="true"/>
          <p:nvPr/>
        </p:nvSpPr>
        <p:spPr>
          <a:xfrm rot="0">
            <a:off x="1583269" y="1609403"/>
            <a:ext cx="9963377" cy="1566545"/>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Tharindu Gihan</a:t>
            </a:r>
          </a:p>
        </p:txBody>
      </p:sp>
      <p:sp>
        <p:nvSpPr>
          <p:cNvPr name="TextBox 17" id="17"/>
          <p:cNvSpPr txBox="true"/>
          <p:nvPr/>
        </p:nvSpPr>
        <p:spPr>
          <a:xfrm rot="0">
            <a:off x="2157858" y="3319999"/>
            <a:ext cx="4010387" cy="982345"/>
          </a:xfrm>
          <a:prstGeom prst="rect">
            <a:avLst/>
          </a:prstGeom>
        </p:spPr>
        <p:txBody>
          <a:bodyPr anchor="t" rtlCol="false" tIns="0" lIns="0" bIns="0" rIns="0">
            <a:spAutoFit/>
          </a:bodyPr>
          <a:lstStyle/>
          <a:p>
            <a:pPr algn="ctr">
              <a:lnSpc>
                <a:spcPts val="7278"/>
              </a:lnSpc>
            </a:pPr>
            <a:r>
              <a:rPr lang="en-US" sz="5198" b="true">
                <a:solidFill>
                  <a:srgbClr val="606060"/>
                </a:solidFill>
                <a:latin typeface="Canva Sans Bold"/>
                <a:ea typeface="Canva Sans Bold"/>
                <a:cs typeface="Canva Sans Bold"/>
                <a:sym typeface="Canva Sans Bold"/>
              </a:rPr>
              <a:t>IT21229220</a:t>
            </a:r>
          </a:p>
        </p:txBody>
      </p:sp>
      <p:sp>
        <p:nvSpPr>
          <p:cNvPr name="TextBox 18" id="18"/>
          <p:cNvSpPr txBox="true"/>
          <p:nvPr/>
        </p:nvSpPr>
        <p:spPr>
          <a:xfrm rot="0">
            <a:off x="6168245" y="4861790"/>
            <a:ext cx="5326559" cy="982345"/>
          </a:xfrm>
          <a:prstGeom prst="rect">
            <a:avLst/>
          </a:prstGeom>
        </p:spPr>
        <p:txBody>
          <a:bodyPr anchor="t" rtlCol="false" tIns="0" lIns="0" bIns="0" rIns="0">
            <a:spAutoFit/>
          </a:bodyPr>
          <a:lstStyle/>
          <a:p>
            <a:pPr algn="ctr">
              <a:lnSpc>
                <a:spcPts val="7278"/>
              </a:lnSpc>
            </a:pPr>
            <a:r>
              <a:rPr lang="en-US" sz="5198" b="true">
                <a:solidFill>
                  <a:srgbClr val="A67C59"/>
                </a:solidFill>
                <a:latin typeface="Canva Sans Bold"/>
                <a:ea typeface="Canva Sans Bold"/>
                <a:cs typeface="Canva Sans Bold"/>
                <a:sym typeface="Canva Sans Bold"/>
              </a:rPr>
              <a:t>G.B.T.G Indrajith</a:t>
            </a:r>
          </a:p>
        </p:txBody>
      </p:sp>
      <p:sp>
        <p:nvSpPr>
          <p:cNvPr name="TextBox 19" id="19"/>
          <p:cNvSpPr txBox="true"/>
          <p:nvPr/>
        </p:nvSpPr>
        <p:spPr>
          <a:xfrm rot="0">
            <a:off x="2157858" y="5827614"/>
            <a:ext cx="14301341" cy="647065"/>
          </a:xfrm>
          <a:prstGeom prst="rect">
            <a:avLst/>
          </a:prstGeom>
        </p:spPr>
        <p:txBody>
          <a:bodyPr anchor="t" rtlCol="false" tIns="0" lIns="0" bIns="0" rIns="0">
            <a:spAutoFit/>
          </a:bodyPr>
          <a:lstStyle/>
          <a:p>
            <a:pPr algn="ctr">
              <a:lnSpc>
                <a:spcPts val="4759"/>
              </a:lnSpc>
            </a:pPr>
            <a:r>
              <a:rPr lang="en-US" sz="3399">
                <a:solidFill>
                  <a:srgbClr val="A67C59"/>
                </a:solidFill>
                <a:latin typeface="Canva Sans"/>
                <a:ea typeface="Canva Sans"/>
                <a:cs typeface="Canva Sans"/>
                <a:sym typeface="Canva Sans"/>
              </a:rPr>
              <a:t>BSc (Hons) in information Technology Specializing in cyber security</a:t>
            </a:r>
          </a:p>
        </p:txBody>
      </p:sp>
      <p:sp>
        <p:nvSpPr>
          <p:cNvPr name="TextBox 20" id="20"/>
          <p:cNvSpPr txBox="true"/>
          <p:nvPr/>
        </p:nvSpPr>
        <p:spPr>
          <a:xfrm rot="0">
            <a:off x="4764212" y="8160604"/>
            <a:ext cx="8723858" cy="581000"/>
          </a:xfrm>
          <a:prstGeom prst="rect">
            <a:avLst/>
          </a:prstGeom>
        </p:spPr>
        <p:txBody>
          <a:bodyPr anchor="t" rtlCol="false" tIns="0" lIns="0" bIns="0" rIns="0">
            <a:spAutoFit/>
          </a:bodyPr>
          <a:lstStyle/>
          <a:p>
            <a:pPr algn="ctr">
              <a:lnSpc>
                <a:spcPts val="4559"/>
              </a:lnSpc>
            </a:pPr>
            <a:r>
              <a:rPr lang="en-US" sz="3799">
                <a:solidFill>
                  <a:srgbClr val="000000"/>
                </a:solidFill>
                <a:latin typeface="Norwester"/>
                <a:ea typeface="Norwester"/>
                <a:cs typeface="Norwester"/>
                <a:sym typeface="Norwester"/>
              </a:rPr>
              <a:t>Stego Images Detection</a:t>
            </a:r>
          </a:p>
        </p:txBody>
      </p:sp>
      <p:sp>
        <p:nvSpPr>
          <p:cNvPr name="TextBox 21" id="21"/>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25</a:t>
            </a:r>
          </a:p>
        </p:txBody>
      </p:sp>
      <p:sp>
        <p:nvSpPr>
          <p:cNvPr name="TextBox 22" id="22"/>
          <p:cNvSpPr txBox="true"/>
          <p:nvPr/>
        </p:nvSpPr>
        <p:spPr>
          <a:xfrm rot="0">
            <a:off x="8615986" y="9402664"/>
            <a:ext cx="1816663"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IT21229220</a:t>
            </a:r>
          </a:p>
        </p:txBody>
      </p:sp>
      <p:sp>
        <p:nvSpPr>
          <p:cNvPr name="TextBox 23" id="23"/>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4" id="24"/>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Indrajith G.B.T.G</a:t>
            </a:r>
          </a:p>
        </p:txBody>
      </p:sp>
      <p:sp>
        <p:nvSpPr>
          <p:cNvPr name="TextBox 25" id="25"/>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sp>
        <p:nvSpPr>
          <p:cNvPr name="Freeform 4" id="4"/>
          <p:cNvSpPr/>
          <p:nvPr/>
        </p:nvSpPr>
        <p:spPr>
          <a:xfrm flipH="false" flipV="false" rot="0">
            <a:off x="0" y="1859791"/>
            <a:ext cx="1327252" cy="8850392"/>
          </a:xfrm>
          <a:custGeom>
            <a:avLst/>
            <a:gdLst/>
            <a:ahLst/>
            <a:cxnLst/>
            <a:rect r="r" b="b" t="t" l="l"/>
            <a:pathLst>
              <a:path h="8850392" w="1327252">
                <a:moveTo>
                  <a:pt x="0" y="0"/>
                </a:moveTo>
                <a:lnTo>
                  <a:pt x="1327252" y="0"/>
                </a:lnTo>
                <a:lnTo>
                  <a:pt x="1327252" y="8850392"/>
                </a:lnTo>
                <a:lnTo>
                  <a:pt x="0" y="88503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6" id="6"/>
          <p:cNvGrpSpPr/>
          <p:nvPr/>
        </p:nvGrpSpPr>
        <p:grpSpPr>
          <a:xfrm rot="0">
            <a:off x="152400" y="9394217"/>
            <a:ext cx="3809868" cy="625179"/>
            <a:chOff x="0" y="0"/>
            <a:chExt cx="5079824" cy="833572"/>
          </a:xfrm>
        </p:grpSpPr>
        <p:sp>
          <p:nvSpPr>
            <p:cNvPr name="Freeform 7" id="7"/>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8"/>
              <a:stretch>
                <a:fillRect l="0" t="-239" r="0" b="-233"/>
              </a:stretch>
            </a:blipFill>
          </p:spPr>
        </p:sp>
      </p:grpSp>
      <p:grpSp>
        <p:nvGrpSpPr>
          <p:cNvPr name="Group 8" id="8"/>
          <p:cNvGrpSpPr/>
          <p:nvPr/>
        </p:nvGrpSpPr>
        <p:grpSpPr>
          <a:xfrm rot="0">
            <a:off x="8311149" y="9509157"/>
            <a:ext cx="38100" cy="392809"/>
            <a:chOff x="0" y="0"/>
            <a:chExt cx="50800" cy="523745"/>
          </a:xfrm>
        </p:grpSpPr>
        <p:sp>
          <p:nvSpPr>
            <p:cNvPr name="Freeform 9" id="9"/>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0" id="10"/>
          <p:cNvGrpSpPr/>
          <p:nvPr/>
        </p:nvGrpSpPr>
        <p:grpSpPr>
          <a:xfrm rot="0">
            <a:off x="10715459" y="9488389"/>
            <a:ext cx="38100" cy="392809"/>
            <a:chOff x="0" y="0"/>
            <a:chExt cx="50800" cy="523745"/>
          </a:xfrm>
        </p:grpSpPr>
        <p:sp>
          <p:nvSpPr>
            <p:cNvPr name="Freeform 11" id="11"/>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Freeform 12" id="12"/>
          <p:cNvSpPr/>
          <p:nvPr/>
        </p:nvSpPr>
        <p:spPr>
          <a:xfrm flipH="false" flipV="false" rot="0">
            <a:off x="10696268" y="5095663"/>
            <a:ext cx="6897651" cy="3600027"/>
          </a:xfrm>
          <a:custGeom>
            <a:avLst/>
            <a:gdLst/>
            <a:ahLst/>
            <a:cxnLst/>
            <a:rect r="r" b="b" t="t" l="l"/>
            <a:pathLst>
              <a:path h="3600027" w="6897651">
                <a:moveTo>
                  <a:pt x="0" y="0"/>
                </a:moveTo>
                <a:lnTo>
                  <a:pt x="6897651" y="0"/>
                </a:lnTo>
                <a:lnTo>
                  <a:pt x="6897651" y="3600027"/>
                </a:lnTo>
                <a:lnTo>
                  <a:pt x="0" y="3600027"/>
                </a:lnTo>
                <a:lnTo>
                  <a:pt x="0" y="0"/>
                </a:lnTo>
                <a:close/>
              </a:path>
            </a:pathLst>
          </a:custGeom>
          <a:blipFill>
            <a:blip r:embed="rId9"/>
            <a:stretch>
              <a:fillRect l="0" t="0" r="0" b="0"/>
            </a:stretch>
          </a:blipFill>
        </p:spPr>
      </p:sp>
      <p:sp>
        <p:nvSpPr>
          <p:cNvPr name="Freeform 13" id="13"/>
          <p:cNvSpPr/>
          <p:nvPr/>
        </p:nvSpPr>
        <p:spPr>
          <a:xfrm flipH="false" flipV="false" rot="0">
            <a:off x="10432650" y="1028700"/>
            <a:ext cx="7061293" cy="3318808"/>
          </a:xfrm>
          <a:custGeom>
            <a:avLst/>
            <a:gdLst/>
            <a:ahLst/>
            <a:cxnLst/>
            <a:rect r="r" b="b" t="t" l="l"/>
            <a:pathLst>
              <a:path h="3318808" w="7061293">
                <a:moveTo>
                  <a:pt x="0" y="0"/>
                </a:moveTo>
                <a:lnTo>
                  <a:pt x="7061293" y="0"/>
                </a:lnTo>
                <a:lnTo>
                  <a:pt x="7061293" y="3318808"/>
                </a:lnTo>
                <a:lnTo>
                  <a:pt x="0" y="3318808"/>
                </a:lnTo>
                <a:lnTo>
                  <a:pt x="0" y="0"/>
                </a:lnTo>
                <a:close/>
              </a:path>
            </a:pathLst>
          </a:custGeom>
          <a:blipFill>
            <a:blip r:embed="rId10"/>
            <a:stretch>
              <a:fillRect l="0" t="0" r="0" b="0"/>
            </a:stretch>
          </a:blipFill>
        </p:spPr>
      </p:sp>
      <p:sp>
        <p:nvSpPr>
          <p:cNvPr name="TextBox 14" id="14"/>
          <p:cNvSpPr txBox="true"/>
          <p:nvPr/>
        </p:nvSpPr>
        <p:spPr>
          <a:xfrm rot="0">
            <a:off x="2283101" y="698005"/>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BACKGROUND</a:t>
            </a:r>
          </a:p>
        </p:txBody>
      </p:sp>
      <p:sp>
        <p:nvSpPr>
          <p:cNvPr name="TextBox 15" id="15"/>
          <p:cNvSpPr txBox="true"/>
          <p:nvPr/>
        </p:nvSpPr>
        <p:spPr>
          <a:xfrm rot="0">
            <a:off x="1806000" y="1915780"/>
            <a:ext cx="8254057" cy="1333500"/>
          </a:xfrm>
          <a:prstGeom prst="rect">
            <a:avLst/>
          </a:prstGeom>
        </p:spPr>
        <p:txBody>
          <a:bodyPr anchor="t" rtlCol="false" tIns="0" lIns="0" bIns="0" rIns="0">
            <a:spAutoFit/>
          </a:bodyPr>
          <a:lstStyle/>
          <a:p>
            <a:pPr algn="l">
              <a:lnSpc>
                <a:spcPts val="2640"/>
              </a:lnSpc>
            </a:pPr>
            <a:r>
              <a:rPr lang="en-US" sz="2200" b="true">
                <a:solidFill>
                  <a:srgbClr val="1D1D1F"/>
                </a:solidFill>
                <a:latin typeface="Garet Bold"/>
                <a:ea typeface="Garet Bold"/>
                <a:cs typeface="Garet Bold"/>
                <a:sym typeface="Garet Bold"/>
              </a:rPr>
              <a:t>What is steganalysis?</a:t>
            </a:r>
          </a:p>
          <a:p>
            <a:pPr algn="l">
              <a:lnSpc>
                <a:spcPts val="2640"/>
              </a:lnSpc>
            </a:pPr>
          </a:p>
          <a:p>
            <a:pPr algn="l">
              <a:lnSpc>
                <a:spcPts val="2640"/>
              </a:lnSpc>
            </a:pPr>
            <a:r>
              <a:rPr lang="en-US" sz="2200">
                <a:solidFill>
                  <a:srgbClr val="1D1D1F"/>
                </a:solidFill>
                <a:latin typeface="Garet"/>
                <a:ea typeface="Garet"/>
                <a:cs typeface="Garet"/>
                <a:sym typeface="Garet"/>
              </a:rPr>
              <a:t>The process of detecting hidden messages embedded in digital files like images or videos.</a:t>
            </a:r>
          </a:p>
        </p:txBody>
      </p:sp>
      <p:sp>
        <p:nvSpPr>
          <p:cNvPr name="TextBox 16" id="16"/>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26</a:t>
            </a:r>
          </a:p>
        </p:txBody>
      </p:sp>
      <p:sp>
        <p:nvSpPr>
          <p:cNvPr name="TextBox 17" id="17"/>
          <p:cNvSpPr txBox="true"/>
          <p:nvPr/>
        </p:nvSpPr>
        <p:spPr>
          <a:xfrm rot="0">
            <a:off x="8610602" y="9402664"/>
            <a:ext cx="1822048"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IT21229220</a:t>
            </a:r>
          </a:p>
        </p:txBody>
      </p:sp>
      <p:sp>
        <p:nvSpPr>
          <p:cNvPr name="TextBox 18" id="18"/>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9" id="19"/>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Indrajith G.B.T.G</a:t>
            </a:r>
          </a:p>
        </p:txBody>
      </p:sp>
      <p:sp>
        <p:nvSpPr>
          <p:cNvPr name="TextBox 20" id="20"/>
          <p:cNvSpPr txBox="true"/>
          <p:nvPr/>
        </p:nvSpPr>
        <p:spPr>
          <a:xfrm rot="0">
            <a:off x="1806000" y="3762163"/>
            <a:ext cx="8254057" cy="1333500"/>
          </a:xfrm>
          <a:prstGeom prst="rect">
            <a:avLst/>
          </a:prstGeom>
        </p:spPr>
        <p:txBody>
          <a:bodyPr anchor="t" rtlCol="false" tIns="0" lIns="0" bIns="0" rIns="0">
            <a:spAutoFit/>
          </a:bodyPr>
          <a:lstStyle/>
          <a:p>
            <a:pPr algn="l">
              <a:lnSpc>
                <a:spcPts val="2640"/>
              </a:lnSpc>
            </a:pPr>
            <a:r>
              <a:rPr lang="en-US" sz="2200" b="true">
                <a:solidFill>
                  <a:srgbClr val="1D1D1F"/>
                </a:solidFill>
                <a:latin typeface="Garet Bold"/>
                <a:ea typeface="Garet Bold"/>
                <a:cs typeface="Garet Bold"/>
                <a:sym typeface="Garet Bold"/>
              </a:rPr>
              <a:t>How do Dual-CNN Models Help in Steganalysis?</a:t>
            </a:r>
          </a:p>
          <a:p>
            <a:pPr algn="l">
              <a:lnSpc>
                <a:spcPts val="2640"/>
              </a:lnSpc>
            </a:pPr>
          </a:p>
          <a:p>
            <a:pPr algn="l">
              <a:lnSpc>
                <a:spcPts val="2640"/>
              </a:lnSpc>
            </a:pPr>
            <a:r>
              <a:rPr lang="en-US" sz="2200">
                <a:solidFill>
                  <a:srgbClr val="1D1D1F"/>
                </a:solidFill>
                <a:latin typeface="Garet"/>
                <a:ea typeface="Garet"/>
                <a:cs typeface="Garet"/>
                <a:sym typeface="Garet"/>
              </a:rPr>
              <a:t>They analyze images at fine and coarse scales, improving detection accuracy through feature fusion.</a:t>
            </a:r>
          </a:p>
        </p:txBody>
      </p:sp>
      <p:sp>
        <p:nvSpPr>
          <p:cNvPr name="TextBox 21" id="21"/>
          <p:cNvSpPr txBox="true"/>
          <p:nvPr/>
        </p:nvSpPr>
        <p:spPr>
          <a:xfrm rot="0">
            <a:off x="1806000" y="5610013"/>
            <a:ext cx="8254057" cy="1333500"/>
          </a:xfrm>
          <a:prstGeom prst="rect">
            <a:avLst/>
          </a:prstGeom>
        </p:spPr>
        <p:txBody>
          <a:bodyPr anchor="t" rtlCol="false" tIns="0" lIns="0" bIns="0" rIns="0">
            <a:spAutoFit/>
          </a:bodyPr>
          <a:lstStyle/>
          <a:p>
            <a:pPr algn="l">
              <a:lnSpc>
                <a:spcPts val="2640"/>
              </a:lnSpc>
            </a:pPr>
            <a:r>
              <a:rPr lang="en-US" sz="2200" b="true">
                <a:solidFill>
                  <a:srgbClr val="1D1D1F"/>
                </a:solidFill>
                <a:latin typeface="Garet Bold"/>
                <a:ea typeface="Garet Bold"/>
                <a:cs typeface="Garet Bold"/>
                <a:sym typeface="Garet Bold"/>
              </a:rPr>
              <a:t>Why is Real-Time Detection Important?</a:t>
            </a:r>
          </a:p>
          <a:p>
            <a:pPr algn="l">
              <a:lnSpc>
                <a:spcPts val="2640"/>
              </a:lnSpc>
            </a:pPr>
          </a:p>
          <a:p>
            <a:pPr algn="l">
              <a:lnSpc>
                <a:spcPts val="2640"/>
              </a:lnSpc>
            </a:pPr>
            <a:r>
              <a:rPr lang="en-US" sz="2200">
                <a:solidFill>
                  <a:srgbClr val="1D1D1F"/>
                </a:solidFill>
                <a:latin typeface="Garet"/>
                <a:ea typeface="Garet"/>
                <a:cs typeface="Garet"/>
                <a:sym typeface="Garet"/>
              </a:rPr>
              <a:t>It blocks hidden data transfers immediately, preventing data leaks.</a:t>
            </a:r>
          </a:p>
        </p:txBody>
      </p:sp>
      <p:sp>
        <p:nvSpPr>
          <p:cNvPr name="TextBox 22" id="22"/>
          <p:cNvSpPr txBox="true"/>
          <p:nvPr/>
        </p:nvSpPr>
        <p:spPr>
          <a:xfrm rot="0">
            <a:off x="1806000" y="7145081"/>
            <a:ext cx="8254057" cy="1872615"/>
          </a:xfrm>
          <a:prstGeom prst="rect">
            <a:avLst/>
          </a:prstGeom>
        </p:spPr>
        <p:txBody>
          <a:bodyPr anchor="t" rtlCol="false" tIns="0" lIns="0" bIns="0" rIns="0">
            <a:spAutoFit/>
          </a:bodyPr>
          <a:lstStyle/>
          <a:p>
            <a:pPr algn="l">
              <a:lnSpc>
                <a:spcPts val="2639"/>
              </a:lnSpc>
            </a:pPr>
            <a:r>
              <a:rPr lang="en-US" sz="2199" b="true">
                <a:solidFill>
                  <a:srgbClr val="1D1D1F"/>
                </a:solidFill>
                <a:latin typeface="Garet Bold"/>
                <a:ea typeface="Garet Bold"/>
                <a:cs typeface="Garet Bold"/>
                <a:sym typeface="Garet Bold"/>
              </a:rPr>
              <a:t>What is Spatial vs. Frequency Domain Steganography?</a:t>
            </a:r>
          </a:p>
          <a:p>
            <a:pPr algn="l">
              <a:lnSpc>
                <a:spcPts val="2640"/>
              </a:lnSpc>
            </a:pPr>
          </a:p>
          <a:p>
            <a:pPr algn="l" marL="474979" indent="-237490" lvl="1">
              <a:lnSpc>
                <a:spcPts val="3299"/>
              </a:lnSpc>
              <a:buFont typeface="Arial"/>
              <a:buChar char="•"/>
            </a:pPr>
            <a:r>
              <a:rPr lang="en-US" b="true" sz="2199">
                <a:solidFill>
                  <a:srgbClr val="1D1D1F"/>
                </a:solidFill>
                <a:latin typeface="Garet Bold"/>
                <a:ea typeface="Garet Bold"/>
                <a:cs typeface="Garet Bold"/>
                <a:sym typeface="Garet Bold"/>
              </a:rPr>
              <a:t>Spatial</a:t>
            </a:r>
            <a:r>
              <a:rPr lang="en-US" sz="2199">
                <a:solidFill>
                  <a:srgbClr val="1D1D1F"/>
                </a:solidFill>
                <a:latin typeface="Garet"/>
                <a:ea typeface="Garet"/>
                <a:cs typeface="Garet"/>
                <a:sym typeface="Garet"/>
              </a:rPr>
              <a:t>: Hides data by altering pixel values (e.g., LSB).</a:t>
            </a:r>
          </a:p>
          <a:p>
            <a:pPr algn="l" marL="474980" indent="-237490" lvl="1">
              <a:lnSpc>
                <a:spcPts val="3300"/>
              </a:lnSpc>
              <a:buFont typeface="Arial"/>
              <a:buChar char="•"/>
            </a:pPr>
            <a:r>
              <a:rPr lang="en-US" b="true" sz="2200">
                <a:solidFill>
                  <a:srgbClr val="1D1D1F"/>
                </a:solidFill>
                <a:latin typeface="Garet Bold"/>
                <a:ea typeface="Garet Bold"/>
                <a:cs typeface="Garet Bold"/>
                <a:sym typeface="Garet Bold"/>
              </a:rPr>
              <a:t>Frequency</a:t>
            </a:r>
            <a:r>
              <a:rPr lang="en-US" sz="2200">
                <a:solidFill>
                  <a:srgbClr val="1D1D1F"/>
                </a:solidFill>
                <a:latin typeface="Garet"/>
                <a:ea typeface="Garet"/>
                <a:cs typeface="Garet"/>
                <a:sym typeface="Garet"/>
              </a:rPr>
              <a:t>: Hides data by modifying frequency components (e.g., DCT).</a:t>
            </a:r>
          </a:p>
        </p:txBody>
      </p:sp>
      <p:sp>
        <p:nvSpPr>
          <p:cNvPr name="TextBox 23" id="2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0" y="-240746"/>
            <a:ext cx="18288000" cy="10527746"/>
            <a:chOff x="0" y="0"/>
            <a:chExt cx="24384000" cy="14036995"/>
          </a:xfrm>
        </p:grpSpPr>
        <p:sp>
          <p:nvSpPr>
            <p:cNvPr name="Freeform 3" id="3"/>
            <p:cNvSpPr/>
            <p:nvPr/>
          </p:nvSpPr>
          <p:spPr>
            <a:xfrm flipH="false" flipV="false" rot="0">
              <a:off x="0" y="0"/>
              <a:ext cx="24384000" cy="14037056"/>
            </a:xfrm>
            <a:custGeom>
              <a:avLst/>
              <a:gdLst/>
              <a:ahLst/>
              <a:cxnLst/>
              <a:rect r="r" b="b" t="t" l="l"/>
              <a:pathLst>
                <a:path h="14037056" w="24384000">
                  <a:moveTo>
                    <a:pt x="0" y="0"/>
                  </a:moveTo>
                  <a:lnTo>
                    <a:pt x="24384000" y="0"/>
                  </a:lnTo>
                  <a:lnTo>
                    <a:pt x="24384000" y="14037056"/>
                  </a:lnTo>
                  <a:lnTo>
                    <a:pt x="0" y="14037056"/>
                  </a:lnTo>
                  <a:lnTo>
                    <a:pt x="0" y="0"/>
                  </a:lnTo>
                  <a:close/>
                </a:path>
              </a:pathLst>
            </a:custGeom>
            <a:blipFill>
              <a:blip r:embed="rId3"/>
              <a:stretch>
                <a:fillRect l="0" t="-7904" r="0" b="-7903"/>
              </a:stretch>
            </a:blipFill>
          </p:spPr>
        </p:sp>
      </p:grpSp>
      <p:grpSp>
        <p:nvGrpSpPr>
          <p:cNvPr name="Group 4" id="4"/>
          <p:cNvGrpSpPr/>
          <p:nvPr/>
        </p:nvGrpSpPr>
        <p:grpSpPr>
          <a:xfrm rot="0">
            <a:off x="251399" y="194547"/>
            <a:ext cx="1554601" cy="1419763"/>
            <a:chOff x="0" y="0"/>
            <a:chExt cx="2072801" cy="1893017"/>
          </a:xfrm>
        </p:grpSpPr>
        <p:sp>
          <p:nvSpPr>
            <p:cNvPr name="Freeform 5" id="5"/>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4"/>
              <a:stretch>
                <a:fillRect l="-23104" t="0" r="-23104" b="0"/>
              </a:stretch>
            </a:blipFill>
          </p:spPr>
        </p:sp>
      </p:grpSp>
      <p:sp>
        <p:nvSpPr>
          <p:cNvPr name="Freeform 6" id="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p:nvPr/>
        </p:nvGrpSpPr>
        <p:grpSpPr>
          <a:xfrm rot="0">
            <a:off x="152400" y="9394217"/>
            <a:ext cx="3809868" cy="625179"/>
            <a:chOff x="0" y="0"/>
            <a:chExt cx="5079824" cy="833572"/>
          </a:xfrm>
        </p:grpSpPr>
        <p:sp>
          <p:nvSpPr>
            <p:cNvPr name="Freeform 8" id="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9" id="9"/>
          <p:cNvGrpSpPr/>
          <p:nvPr/>
        </p:nvGrpSpPr>
        <p:grpSpPr>
          <a:xfrm rot="0">
            <a:off x="8311149" y="9509157"/>
            <a:ext cx="38100" cy="392809"/>
            <a:chOff x="0" y="0"/>
            <a:chExt cx="50800" cy="523745"/>
          </a:xfrm>
        </p:grpSpPr>
        <p:sp>
          <p:nvSpPr>
            <p:cNvPr name="Freeform 10" id="1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1" id="11"/>
          <p:cNvGrpSpPr/>
          <p:nvPr/>
        </p:nvGrpSpPr>
        <p:grpSpPr>
          <a:xfrm rot="0">
            <a:off x="10715459" y="9488389"/>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3" id="13"/>
          <p:cNvSpPr txBox="true"/>
          <p:nvPr/>
        </p:nvSpPr>
        <p:spPr>
          <a:xfrm rot="0">
            <a:off x="1653219" y="2373065"/>
            <a:ext cx="6776113" cy="916305"/>
          </a:xfrm>
          <a:prstGeom prst="rect">
            <a:avLst/>
          </a:prstGeom>
        </p:spPr>
        <p:txBody>
          <a:bodyPr anchor="t" rtlCol="false" tIns="0" lIns="0" bIns="0" rIns="0">
            <a:spAutoFit/>
          </a:bodyPr>
          <a:lstStyle/>
          <a:p>
            <a:pPr algn="l">
              <a:lnSpc>
                <a:spcPts val="6719"/>
              </a:lnSpc>
            </a:pPr>
            <a:r>
              <a:rPr lang="en-US" b="true" sz="4800" u="sng">
                <a:solidFill>
                  <a:srgbClr val="FFD98C"/>
                </a:solidFill>
                <a:latin typeface="Raleway Heavy"/>
                <a:ea typeface="Raleway Heavy"/>
                <a:cs typeface="Raleway Heavy"/>
                <a:sym typeface="Raleway Heavy"/>
              </a:rPr>
              <a:t>RESEARCH QUESTION</a:t>
            </a:r>
          </a:p>
        </p:txBody>
      </p:sp>
      <p:sp>
        <p:nvSpPr>
          <p:cNvPr name="TextBox 14" id="14"/>
          <p:cNvSpPr txBox="true"/>
          <p:nvPr/>
        </p:nvSpPr>
        <p:spPr>
          <a:xfrm rot="0">
            <a:off x="1028700" y="4257675"/>
            <a:ext cx="8662702" cy="4334002"/>
          </a:xfrm>
          <a:prstGeom prst="rect">
            <a:avLst/>
          </a:prstGeom>
        </p:spPr>
        <p:txBody>
          <a:bodyPr anchor="t" rtlCol="false" tIns="0" lIns="0" bIns="0" rIns="0">
            <a:spAutoFit/>
          </a:bodyPr>
          <a:lstStyle/>
          <a:p>
            <a:pPr algn="just">
              <a:lnSpc>
                <a:spcPts val="2879"/>
              </a:lnSpc>
            </a:pPr>
            <a:r>
              <a:rPr lang="en-US" sz="2400" b="true">
                <a:solidFill>
                  <a:srgbClr val="F7F7F7"/>
                </a:solidFill>
                <a:latin typeface="Garet Bold"/>
                <a:ea typeface="Garet Bold"/>
                <a:cs typeface="Garet Bold"/>
                <a:sym typeface="Garet Bold"/>
              </a:rPr>
              <a:t>How can dual-CNN models with feature fusion be utilized to enhance the detection of steganographic content within a Data Loss Prevention (DLP) tool?</a:t>
            </a:r>
          </a:p>
          <a:p>
            <a:pPr algn="just">
              <a:lnSpc>
                <a:spcPts val="2879"/>
              </a:lnSpc>
            </a:pPr>
          </a:p>
          <a:p>
            <a:pPr algn="just">
              <a:lnSpc>
                <a:spcPts val="2879"/>
              </a:lnSpc>
            </a:pPr>
            <a:r>
              <a:rPr lang="en-US" sz="2400">
                <a:solidFill>
                  <a:srgbClr val="F7F7F7"/>
                </a:solidFill>
                <a:latin typeface="Garet"/>
                <a:ea typeface="Garet"/>
                <a:cs typeface="Garet"/>
                <a:sym typeface="Garet"/>
              </a:rPr>
              <a:t>This research question focuses on exploring how the integration of two CNN models operating at fine and coarse scales, along with feature fusion, can improve the accuracy and efficiency of steganalysis. It aims to address real-time detection challenges, reduce false positives, and enhance the overall effectiveness of DLP systems in preventing data exfiltration through hidden content in images.</a:t>
            </a:r>
          </a:p>
        </p:txBody>
      </p:sp>
      <p:sp>
        <p:nvSpPr>
          <p:cNvPr name="TextBox 15" id="1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27</a:t>
            </a:r>
          </a:p>
        </p:txBody>
      </p:sp>
      <p:sp>
        <p:nvSpPr>
          <p:cNvPr name="TextBox 16" id="16"/>
          <p:cNvSpPr txBox="true"/>
          <p:nvPr/>
        </p:nvSpPr>
        <p:spPr>
          <a:xfrm rot="0">
            <a:off x="8504648" y="9402664"/>
            <a:ext cx="1928002"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IT21229220</a:t>
            </a:r>
          </a:p>
        </p:txBody>
      </p:sp>
      <p:sp>
        <p:nvSpPr>
          <p:cNvPr name="TextBox 17" id="17"/>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8" id="18"/>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Indrajith G.B.T.G</a:t>
            </a:r>
          </a:p>
        </p:txBody>
      </p:sp>
      <p:sp>
        <p:nvSpPr>
          <p:cNvPr name="TextBox 19" id="19"/>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1888901"/>
          <a:ext cx="16192500" cy="7048500"/>
        </p:xfrm>
        <a:graphic>
          <a:graphicData uri="http://schemas.openxmlformats.org/drawingml/2006/table">
            <a:tbl>
              <a:tblPr/>
              <a:tblGrid>
                <a:gridCol w="3238500"/>
                <a:gridCol w="3238500"/>
                <a:gridCol w="3238500"/>
                <a:gridCol w="3238500"/>
                <a:gridCol w="3238500"/>
              </a:tblGrid>
              <a:tr h="1409700">
                <a:tc>
                  <a:txBody>
                    <a:bodyPr anchor="t" rtlCol="false"/>
                    <a:lstStyle/>
                    <a:p>
                      <a:pPr algn="ctr">
                        <a:lnSpc>
                          <a:spcPts val="2520"/>
                        </a:lnSpc>
                        <a:defRPr/>
                      </a:pPr>
                      <a:r>
                        <a:rPr lang="en-US" sz="1800" b="true">
                          <a:solidFill>
                            <a:srgbClr val="1D1D1F"/>
                          </a:solidFill>
                          <a:latin typeface="Garet Bold"/>
                          <a:ea typeface="Garet Bold"/>
                          <a:cs typeface="Garet Bold"/>
                          <a:sym typeface="Garet Bold"/>
                        </a:rPr>
                        <a:t>Application References</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Real-Time detection</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DLP integration</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Multi-scale CNN utilization</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High detection accuracy</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A</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B</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C</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ctr">
                        <a:lnSpc>
                          <a:spcPts val="2520"/>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DATASHIELDX</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bl>
          </a:graphicData>
        </a:graphic>
      </p:graphicFrame>
      <p:sp>
        <p:nvSpPr>
          <p:cNvPr name="Freeform 3" id="3"/>
          <p:cNvSpPr/>
          <p:nvPr/>
        </p:nvSpPr>
        <p:spPr>
          <a:xfrm flipH="false" flipV="false" rot="0">
            <a:off x="5423388"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4" id="4"/>
          <p:cNvSpPr/>
          <p:nvPr/>
        </p:nvSpPr>
        <p:spPr>
          <a:xfrm flipH="false" flipV="false" rot="0">
            <a:off x="8720869"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5" id="5"/>
          <p:cNvSpPr/>
          <p:nvPr/>
        </p:nvSpPr>
        <p:spPr>
          <a:xfrm flipH="false" flipV="false" rot="0">
            <a:off x="12015056"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6" id="6"/>
          <p:cNvSpPr/>
          <p:nvPr/>
        </p:nvSpPr>
        <p:spPr>
          <a:xfrm flipH="false" flipV="false" rot="0">
            <a:off x="15309244"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grpSp>
        <p:nvGrpSpPr>
          <p:cNvPr name="Group 7" id="7"/>
          <p:cNvGrpSpPr/>
          <p:nvPr/>
        </p:nvGrpSpPr>
        <p:grpSpPr>
          <a:xfrm rot="0">
            <a:off x="251399" y="194547"/>
            <a:ext cx="1554601" cy="1419763"/>
            <a:chOff x="0" y="0"/>
            <a:chExt cx="2072801" cy="1893017"/>
          </a:xfrm>
        </p:grpSpPr>
        <p:sp>
          <p:nvSpPr>
            <p:cNvPr name="Freeform 8" id="8"/>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4"/>
              <a:stretch>
                <a:fillRect l="-23104" t="0" r="-23104" b="0"/>
              </a:stretch>
            </a:blipFill>
          </p:spPr>
        </p:sp>
      </p:grpSp>
      <p:sp>
        <p:nvSpPr>
          <p:cNvPr name="Freeform 9" id="9"/>
          <p:cNvSpPr/>
          <p:nvPr/>
        </p:nvSpPr>
        <p:spPr>
          <a:xfrm flipH="false" flipV="false" rot="0">
            <a:off x="5423388" y="5016476"/>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5423388" y="3593226"/>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1" id="11"/>
          <p:cNvSpPr/>
          <p:nvPr/>
        </p:nvSpPr>
        <p:spPr>
          <a:xfrm flipH="false" flipV="false" rot="0">
            <a:off x="5428673" y="6476579"/>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15309244" y="5034990"/>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3" id="13"/>
          <p:cNvSpPr/>
          <p:nvPr/>
        </p:nvSpPr>
        <p:spPr>
          <a:xfrm flipH="false" flipV="false" rot="0">
            <a:off x="15309244" y="3593226"/>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4" id="14"/>
          <p:cNvSpPr/>
          <p:nvPr/>
        </p:nvSpPr>
        <p:spPr>
          <a:xfrm flipH="false" flipV="false" rot="0">
            <a:off x="15314529" y="6495550"/>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5" id="15"/>
          <p:cNvSpPr/>
          <p:nvPr/>
        </p:nvSpPr>
        <p:spPr>
          <a:xfrm flipH="false" flipV="false" rot="0">
            <a:off x="8711344" y="5016476"/>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6" id="16"/>
          <p:cNvSpPr/>
          <p:nvPr/>
        </p:nvSpPr>
        <p:spPr>
          <a:xfrm flipH="false" flipV="false" rot="0">
            <a:off x="12010294" y="5034990"/>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8711344" y="3574711"/>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11990722" y="3498687"/>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9" id="19"/>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20" id="20"/>
          <p:cNvGrpSpPr/>
          <p:nvPr/>
        </p:nvGrpSpPr>
        <p:grpSpPr>
          <a:xfrm rot="0">
            <a:off x="152400" y="9394217"/>
            <a:ext cx="3809868" cy="625179"/>
            <a:chOff x="0" y="0"/>
            <a:chExt cx="5079824" cy="833572"/>
          </a:xfrm>
        </p:grpSpPr>
        <p:sp>
          <p:nvSpPr>
            <p:cNvPr name="Freeform 21" id="21"/>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9"/>
              <a:stretch>
                <a:fillRect l="0" t="-239" r="0" b="-233"/>
              </a:stretch>
            </a:blipFill>
          </p:spPr>
        </p:sp>
      </p:grpSp>
      <p:grpSp>
        <p:nvGrpSpPr>
          <p:cNvPr name="Group 22" id="22"/>
          <p:cNvGrpSpPr/>
          <p:nvPr/>
        </p:nvGrpSpPr>
        <p:grpSpPr>
          <a:xfrm rot="0">
            <a:off x="8311149" y="9509157"/>
            <a:ext cx="38100" cy="392809"/>
            <a:chOff x="0" y="0"/>
            <a:chExt cx="50800" cy="523745"/>
          </a:xfrm>
        </p:grpSpPr>
        <p:sp>
          <p:nvSpPr>
            <p:cNvPr name="Freeform 23" id="2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24" id="24"/>
          <p:cNvGrpSpPr/>
          <p:nvPr/>
        </p:nvGrpSpPr>
        <p:grpSpPr>
          <a:xfrm rot="0">
            <a:off x="10715459" y="9488389"/>
            <a:ext cx="38100" cy="392809"/>
            <a:chOff x="0" y="0"/>
            <a:chExt cx="50800" cy="523745"/>
          </a:xfrm>
        </p:grpSpPr>
        <p:sp>
          <p:nvSpPr>
            <p:cNvPr name="Freeform 25" id="2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Freeform 26" id="26"/>
          <p:cNvSpPr/>
          <p:nvPr/>
        </p:nvSpPr>
        <p:spPr>
          <a:xfrm flipH="false" flipV="false" rot="0">
            <a:off x="8726154" y="6476579"/>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7" id="27"/>
          <p:cNvSpPr/>
          <p:nvPr/>
        </p:nvSpPr>
        <p:spPr>
          <a:xfrm flipH="false" flipV="false" rot="0">
            <a:off x="12045782" y="6476579"/>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8" id="28"/>
          <p:cNvSpPr txBox="true"/>
          <p:nvPr/>
        </p:nvSpPr>
        <p:spPr>
          <a:xfrm rot="0">
            <a:off x="6531906" y="608320"/>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RESEARCH GAP</a:t>
            </a:r>
          </a:p>
        </p:txBody>
      </p:sp>
      <p:sp>
        <p:nvSpPr>
          <p:cNvPr name="TextBox 29" id="2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28</a:t>
            </a:r>
          </a:p>
        </p:txBody>
      </p:sp>
      <p:sp>
        <p:nvSpPr>
          <p:cNvPr name="TextBox 30" id="30"/>
          <p:cNvSpPr txBox="true"/>
          <p:nvPr/>
        </p:nvSpPr>
        <p:spPr>
          <a:xfrm rot="0">
            <a:off x="8518134" y="9402665"/>
            <a:ext cx="1914516"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IT21229220</a:t>
            </a:r>
          </a:p>
        </p:txBody>
      </p:sp>
      <p:sp>
        <p:nvSpPr>
          <p:cNvPr name="TextBox 31" id="31"/>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32" id="32"/>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Indrajith G.B.T.G</a:t>
            </a:r>
          </a:p>
        </p:txBody>
      </p:sp>
      <p:sp>
        <p:nvSpPr>
          <p:cNvPr name="TextBox 33" id="3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491973" y="643862"/>
            <a:ext cx="14761961" cy="1318985"/>
            <a:chOff x="0" y="0"/>
            <a:chExt cx="19682614" cy="1758647"/>
          </a:xfrm>
        </p:grpSpPr>
        <p:sp>
          <p:nvSpPr>
            <p:cNvPr name="Freeform 3" id="3"/>
            <p:cNvSpPr/>
            <p:nvPr/>
          </p:nvSpPr>
          <p:spPr>
            <a:xfrm flipH="false" flipV="false" rot="0">
              <a:off x="0" y="0"/>
              <a:ext cx="19682614" cy="1758696"/>
            </a:xfrm>
            <a:custGeom>
              <a:avLst/>
              <a:gdLst/>
              <a:ahLst/>
              <a:cxnLst/>
              <a:rect r="r" b="b" t="t" l="l"/>
              <a:pathLst>
                <a:path h="1758696" w="19682614">
                  <a:moveTo>
                    <a:pt x="0" y="0"/>
                  </a:moveTo>
                  <a:lnTo>
                    <a:pt x="19682614" y="0"/>
                  </a:lnTo>
                  <a:lnTo>
                    <a:pt x="19682614" y="1758696"/>
                  </a:lnTo>
                  <a:lnTo>
                    <a:pt x="0" y="1758696"/>
                  </a:lnTo>
                  <a:lnTo>
                    <a:pt x="0" y="0"/>
                  </a:lnTo>
                  <a:close/>
                </a:path>
              </a:pathLst>
            </a:custGeom>
            <a:blipFill>
              <a:blip r:embed="rId2"/>
              <a:stretch>
                <a:fillRect l="0" t="-189821" r="0" b="-189818"/>
              </a:stretch>
            </a:blipFill>
          </p:spPr>
        </p:sp>
      </p:grpSp>
      <p:sp>
        <p:nvSpPr>
          <p:cNvPr name="Freeform 4" id="4"/>
          <p:cNvSpPr/>
          <p:nvPr/>
        </p:nvSpPr>
        <p:spPr>
          <a:xfrm flipH="false" flipV="false" rot="0">
            <a:off x="1023334" y="2291645"/>
            <a:ext cx="16230600" cy="2375450"/>
          </a:xfrm>
          <a:custGeom>
            <a:avLst/>
            <a:gdLst/>
            <a:ahLst/>
            <a:cxnLst/>
            <a:rect r="r" b="b" t="t" l="l"/>
            <a:pathLst>
              <a:path h="2375450" w="16230600">
                <a:moveTo>
                  <a:pt x="0" y="0"/>
                </a:moveTo>
                <a:lnTo>
                  <a:pt x="16230600" y="0"/>
                </a:lnTo>
                <a:lnTo>
                  <a:pt x="16230600" y="2375450"/>
                </a:lnTo>
                <a:lnTo>
                  <a:pt x="0" y="23754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4971895"/>
            <a:ext cx="16230600" cy="3616990"/>
          </a:xfrm>
          <a:custGeom>
            <a:avLst/>
            <a:gdLst/>
            <a:ahLst/>
            <a:cxnLst/>
            <a:rect r="r" b="b" t="t" l="l"/>
            <a:pathLst>
              <a:path h="3616990" w="16230600">
                <a:moveTo>
                  <a:pt x="0" y="0"/>
                </a:moveTo>
                <a:lnTo>
                  <a:pt x="16230600" y="0"/>
                </a:lnTo>
                <a:lnTo>
                  <a:pt x="16230600" y="3616990"/>
                </a:lnTo>
                <a:lnTo>
                  <a:pt x="0" y="361699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470671" y="443257"/>
            <a:ext cx="1554601" cy="1419763"/>
            <a:chOff x="0" y="0"/>
            <a:chExt cx="2072801" cy="1893017"/>
          </a:xfrm>
        </p:grpSpPr>
        <p:sp>
          <p:nvSpPr>
            <p:cNvPr name="Freeform 7" id="7"/>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7"/>
              <a:stretch>
                <a:fillRect l="-23104" t="0" r="-23104" b="0"/>
              </a:stretch>
            </a:blipFill>
          </p:spPr>
        </p:sp>
      </p:grpSp>
      <p:sp>
        <p:nvSpPr>
          <p:cNvPr name="Freeform 8" id="8"/>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9" id="9"/>
          <p:cNvGrpSpPr/>
          <p:nvPr/>
        </p:nvGrpSpPr>
        <p:grpSpPr>
          <a:xfrm rot="0">
            <a:off x="152400" y="9394217"/>
            <a:ext cx="3809868" cy="625179"/>
            <a:chOff x="0" y="0"/>
            <a:chExt cx="5079824" cy="833572"/>
          </a:xfrm>
        </p:grpSpPr>
        <p:sp>
          <p:nvSpPr>
            <p:cNvPr name="Freeform 10" id="10"/>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0"/>
              <a:stretch>
                <a:fillRect l="0" t="-239" r="0" b="-233"/>
              </a:stretch>
            </a:blipFill>
          </p:spPr>
        </p:sp>
      </p:grpSp>
      <p:grpSp>
        <p:nvGrpSpPr>
          <p:cNvPr name="Group 11" id="11"/>
          <p:cNvGrpSpPr/>
          <p:nvPr/>
        </p:nvGrpSpPr>
        <p:grpSpPr>
          <a:xfrm rot="0">
            <a:off x="8311149" y="9509157"/>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3" id="13"/>
          <p:cNvGrpSpPr/>
          <p:nvPr/>
        </p:nvGrpSpPr>
        <p:grpSpPr>
          <a:xfrm rot="0">
            <a:off x="10715459" y="9488389"/>
            <a:ext cx="38100" cy="392809"/>
            <a:chOff x="0" y="0"/>
            <a:chExt cx="50800" cy="523745"/>
          </a:xfrm>
        </p:grpSpPr>
        <p:sp>
          <p:nvSpPr>
            <p:cNvPr name="Freeform 14" id="14"/>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5" id="15"/>
          <p:cNvSpPr txBox="true"/>
          <p:nvPr/>
        </p:nvSpPr>
        <p:spPr>
          <a:xfrm rot="0">
            <a:off x="2684029" y="803840"/>
            <a:ext cx="9968643"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SPECIFIC AND SUB-OBJECTIVES</a:t>
            </a:r>
          </a:p>
        </p:txBody>
      </p:sp>
      <p:sp>
        <p:nvSpPr>
          <p:cNvPr name="TextBox 16" id="16"/>
          <p:cNvSpPr txBox="true"/>
          <p:nvPr/>
        </p:nvSpPr>
        <p:spPr>
          <a:xfrm rot="0">
            <a:off x="1363279" y="2587352"/>
            <a:ext cx="3756082" cy="419100"/>
          </a:xfrm>
          <a:prstGeom prst="rect">
            <a:avLst/>
          </a:prstGeom>
        </p:spPr>
        <p:txBody>
          <a:bodyPr anchor="t" rtlCol="false" tIns="0" lIns="0" bIns="0" rIns="0">
            <a:spAutoFit/>
          </a:bodyPr>
          <a:lstStyle/>
          <a:p>
            <a:pPr algn="ctr">
              <a:lnSpc>
                <a:spcPts val="3479"/>
              </a:lnSpc>
            </a:pPr>
            <a:r>
              <a:rPr lang="en-US" sz="2899" b="true">
                <a:solidFill>
                  <a:srgbClr val="1D1D1F"/>
                </a:solidFill>
                <a:latin typeface="Garet Bold"/>
                <a:ea typeface="Garet Bold"/>
                <a:cs typeface="Garet Bold"/>
                <a:sym typeface="Garet Bold"/>
              </a:rPr>
              <a:t>Specific Objective</a:t>
            </a:r>
          </a:p>
        </p:txBody>
      </p:sp>
      <p:sp>
        <p:nvSpPr>
          <p:cNvPr name="TextBox 17" id="17"/>
          <p:cNvSpPr txBox="true"/>
          <p:nvPr/>
        </p:nvSpPr>
        <p:spPr>
          <a:xfrm rot="0">
            <a:off x="1363279" y="3320777"/>
            <a:ext cx="15521149" cy="1076452"/>
          </a:xfrm>
          <a:prstGeom prst="rect">
            <a:avLst/>
          </a:prstGeom>
        </p:spPr>
        <p:txBody>
          <a:bodyPr anchor="t" rtlCol="false" tIns="0" lIns="0" bIns="0" rIns="0">
            <a:spAutoFit/>
          </a:bodyPr>
          <a:lstStyle/>
          <a:p>
            <a:pPr algn="l">
              <a:lnSpc>
                <a:spcPts val="2879"/>
              </a:lnSpc>
            </a:pPr>
            <a:r>
              <a:rPr lang="en-US" sz="2400">
                <a:solidFill>
                  <a:srgbClr val="1D1D1F"/>
                </a:solidFill>
                <a:latin typeface="Garet"/>
                <a:ea typeface="Garet"/>
                <a:cs typeface="Garet"/>
                <a:sym typeface="Garet"/>
              </a:rPr>
              <a:t>To enhance the accuracy of steganographic content detection by developing a dual-CNN feature fusion model and integrating it within a Data Loss Prevention (DLP) tool for real-time threat prevention.</a:t>
            </a:r>
          </a:p>
        </p:txBody>
      </p:sp>
      <p:sp>
        <p:nvSpPr>
          <p:cNvPr name="TextBox 18" id="18"/>
          <p:cNvSpPr txBox="true"/>
          <p:nvPr/>
        </p:nvSpPr>
        <p:spPr>
          <a:xfrm rot="0">
            <a:off x="1247972" y="5127362"/>
            <a:ext cx="3756082" cy="419100"/>
          </a:xfrm>
          <a:prstGeom prst="rect">
            <a:avLst/>
          </a:prstGeom>
        </p:spPr>
        <p:txBody>
          <a:bodyPr anchor="t" rtlCol="false" tIns="0" lIns="0" bIns="0" rIns="0">
            <a:spAutoFit/>
          </a:bodyPr>
          <a:lstStyle/>
          <a:p>
            <a:pPr algn="ctr">
              <a:lnSpc>
                <a:spcPts val="3479"/>
              </a:lnSpc>
            </a:pPr>
            <a:r>
              <a:rPr lang="en-US" sz="2899" b="true">
                <a:solidFill>
                  <a:srgbClr val="1D1D1F"/>
                </a:solidFill>
                <a:latin typeface="Garet Bold"/>
                <a:ea typeface="Garet Bold"/>
                <a:cs typeface="Garet Bold"/>
                <a:sym typeface="Garet Bold"/>
              </a:rPr>
              <a:t>Sub Objective</a:t>
            </a:r>
          </a:p>
        </p:txBody>
      </p:sp>
      <p:sp>
        <p:nvSpPr>
          <p:cNvPr name="TextBox 19" id="19"/>
          <p:cNvSpPr txBox="true"/>
          <p:nvPr/>
        </p:nvSpPr>
        <p:spPr>
          <a:xfrm rot="0">
            <a:off x="1383426" y="5450649"/>
            <a:ext cx="15521149" cy="2979039"/>
          </a:xfrm>
          <a:prstGeom prst="rect">
            <a:avLst/>
          </a:prstGeom>
        </p:spPr>
        <p:txBody>
          <a:bodyPr anchor="t" rtlCol="false" tIns="0" lIns="0" bIns="0" rIns="0">
            <a:spAutoFit/>
          </a:bodyPr>
          <a:lstStyle/>
          <a:p>
            <a:pPr algn="l" marL="548640" indent="-182880" lvl="2">
              <a:lnSpc>
                <a:spcPts val="4848"/>
              </a:lnSpc>
              <a:buFont typeface="Arial"/>
              <a:buChar char="⚬"/>
            </a:pPr>
            <a:r>
              <a:rPr lang="en-US" sz="2400">
                <a:solidFill>
                  <a:srgbClr val="1D1D1F"/>
                </a:solidFill>
                <a:latin typeface="Garet"/>
                <a:ea typeface="Garet"/>
                <a:cs typeface="Garet"/>
                <a:sym typeface="Garet"/>
              </a:rPr>
              <a:t>Design and Train Fine-Scale and Coarse-Scale CNN Models</a:t>
            </a:r>
          </a:p>
          <a:p>
            <a:pPr algn="l" marL="548640" indent="-182880" lvl="2">
              <a:lnSpc>
                <a:spcPts val="4848"/>
              </a:lnSpc>
              <a:buFont typeface="Arial"/>
              <a:buChar char="⚬"/>
            </a:pPr>
            <a:r>
              <a:rPr lang="en-US" sz="2400">
                <a:solidFill>
                  <a:srgbClr val="1D1D1F"/>
                </a:solidFill>
                <a:latin typeface="Garet"/>
                <a:ea typeface="Garet"/>
                <a:cs typeface="Garet"/>
                <a:sym typeface="Garet"/>
              </a:rPr>
              <a:t>Implement Feature Fusion Mechanism</a:t>
            </a:r>
          </a:p>
          <a:p>
            <a:pPr algn="l" marL="548640" indent="-182880" lvl="2">
              <a:lnSpc>
                <a:spcPts val="4848"/>
              </a:lnSpc>
              <a:buFont typeface="Arial"/>
              <a:buChar char="⚬"/>
            </a:pPr>
            <a:r>
              <a:rPr lang="en-US" sz="2400">
                <a:solidFill>
                  <a:srgbClr val="1D1D1F"/>
                </a:solidFill>
                <a:latin typeface="Garet"/>
                <a:ea typeface="Garet"/>
                <a:cs typeface="Garet"/>
                <a:sym typeface="Garet"/>
              </a:rPr>
              <a:t>Develop Real-Time Detection Capabilities</a:t>
            </a:r>
          </a:p>
          <a:p>
            <a:pPr algn="l" marL="548640" indent="-182880" lvl="2">
              <a:lnSpc>
                <a:spcPts val="4848"/>
              </a:lnSpc>
              <a:buFont typeface="Arial"/>
              <a:buChar char="⚬"/>
            </a:pPr>
            <a:r>
              <a:rPr lang="en-US" sz="2400">
                <a:solidFill>
                  <a:srgbClr val="1D1D1F"/>
                </a:solidFill>
                <a:latin typeface="Garet"/>
                <a:ea typeface="Garet"/>
                <a:cs typeface="Garet"/>
                <a:sym typeface="Garet"/>
              </a:rPr>
              <a:t>Create Automated Alerting and Reporting System</a:t>
            </a:r>
          </a:p>
          <a:p>
            <a:pPr algn="l" marL="548640" indent="-182880" lvl="2">
              <a:lnSpc>
                <a:spcPts val="4848"/>
              </a:lnSpc>
              <a:buFont typeface="Arial"/>
              <a:buChar char="⚬"/>
            </a:pPr>
            <a:r>
              <a:rPr lang="en-US" sz="2400">
                <a:solidFill>
                  <a:srgbClr val="1D1D1F"/>
                </a:solidFill>
                <a:latin typeface="Garet"/>
                <a:ea typeface="Garet"/>
                <a:cs typeface="Garet"/>
                <a:sym typeface="Garet"/>
              </a:rPr>
              <a:t>Deploy User-Friendly Dashboard for Visualization</a:t>
            </a:r>
          </a:p>
        </p:txBody>
      </p:sp>
      <p:sp>
        <p:nvSpPr>
          <p:cNvPr name="TextBox 20" id="20"/>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29</a:t>
            </a:r>
          </a:p>
        </p:txBody>
      </p:sp>
      <p:sp>
        <p:nvSpPr>
          <p:cNvPr name="TextBox 21" id="21"/>
          <p:cNvSpPr txBox="true"/>
          <p:nvPr/>
        </p:nvSpPr>
        <p:spPr>
          <a:xfrm rot="0">
            <a:off x="8610600" y="9402665"/>
            <a:ext cx="1822049"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IT21229220</a:t>
            </a:r>
          </a:p>
        </p:txBody>
      </p:sp>
      <p:sp>
        <p:nvSpPr>
          <p:cNvPr name="TextBox 22" id="22"/>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3" id="23"/>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Indrajith G.B.T.G</a:t>
            </a:r>
          </a:p>
        </p:txBody>
      </p:sp>
      <p:sp>
        <p:nvSpPr>
          <p:cNvPr name="TextBox 24" id="24"/>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2652000">
            <a:off x="8116014" y="-1313514"/>
            <a:ext cx="9180672" cy="9075998"/>
            <a:chOff x="0" y="0"/>
            <a:chExt cx="12240896" cy="12101331"/>
          </a:xfrm>
        </p:grpSpPr>
        <p:sp>
          <p:nvSpPr>
            <p:cNvPr name="Freeform 3" id="3"/>
            <p:cNvSpPr/>
            <p:nvPr/>
          </p:nvSpPr>
          <p:spPr>
            <a:xfrm flipH="false" flipV="false" rot="0">
              <a:off x="0" y="0"/>
              <a:ext cx="12240895" cy="12101322"/>
            </a:xfrm>
            <a:custGeom>
              <a:avLst/>
              <a:gdLst/>
              <a:ahLst/>
              <a:cxnLst/>
              <a:rect r="r" b="b" t="t" l="l"/>
              <a:pathLst>
                <a:path h="12101322" w="12240895">
                  <a:moveTo>
                    <a:pt x="3536696" y="0"/>
                  </a:moveTo>
                  <a:lnTo>
                    <a:pt x="12240895" y="8464423"/>
                  </a:lnTo>
                  <a:lnTo>
                    <a:pt x="8704199" y="12101322"/>
                  </a:lnTo>
                  <a:lnTo>
                    <a:pt x="0" y="3636899"/>
                  </a:lnTo>
                  <a:lnTo>
                    <a:pt x="3536696" y="0"/>
                  </a:lnTo>
                  <a:close/>
                </a:path>
              </a:pathLst>
            </a:custGeom>
            <a:blipFill>
              <a:blip r:embed="rId2"/>
              <a:stretch>
                <a:fillRect l="-15906" t="0" r="-15906" b="0"/>
              </a:stretch>
            </a:blipFill>
          </p:spPr>
        </p:sp>
      </p:grpSp>
      <p:grpSp>
        <p:nvGrpSpPr>
          <p:cNvPr name="Group 4" id="4"/>
          <p:cNvGrpSpPr/>
          <p:nvPr/>
        </p:nvGrpSpPr>
        <p:grpSpPr>
          <a:xfrm rot="0">
            <a:off x="8153400" y="5143500"/>
            <a:ext cx="9105900" cy="3804773"/>
            <a:chOff x="0" y="0"/>
            <a:chExt cx="12141200" cy="5073031"/>
          </a:xfrm>
        </p:grpSpPr>
        <p:sp>
          <p:nvSpPr>
            <p:cNvPr name="Freeform 5" id="5"/>
            <p:cNvSpPr/>
            <p:nvPr/>
          </p:nvSpPr>
          <p:spPr>
            <a:xfrm flipH="false" flipV="false" rot="0">
              <a:off x="0" y="0"/>
              <a:ext cx="12141200" cy="5073015"/>
            </a:xfrm>
            <a:custGeom>
              <a:avLst/>
              <a:gdLst/>
              <a:ahLst/>
              <a:cxnLst/>
              <a:rect r="r" b="b" t="t" l="l"/>
              <a:pathLst>
                <a:path h="5073015" w="12141200">
                  <a:moveTo>
                    <a:pt x="0" y="0"/>
                  </a:moveTo>
                  <a:lnTo>
                    <a:pt x="12141200" y="0"/>
                  </a:lnTo>
                  <a:lnTo>
                    <a:pt x="12141200" y="5073015"/>
                  </a:lnTo>
                  <a:lnTo>
                    <a:pt x="0" y="5073015"/>
                  </a:lnTo>
                  <a:lnTo>
                    <a:pt x="0" y="0"/>
                  </a:lnTo>
                  <a:close/>
                </a:path>
              </a:pathLst>
            </a:custGeom>
            <a:blipFill>
              <a:blip r:embed="rId3"/>
              <a:stretch>
                <a:fillRect l="-10775" t="0" r="-10775" b="0"/>
              </a:stretch>
            </a:blipFill>
          </p:spPr>
        </p:sp>
      </p:grpSp>
      <p:grpSp>
        <p:nvGrpSpPr>
          <p:cNvPr name="Group 6" id="6"/>
          <p:cNvGrpSpPr/>
          <p:nvPr/>
        </p:nvGrpSpPr>
        <p:grpSpPr>
          <a:xfrm rot="0">
            <a:off x="251399" y="194547"/>
            <a:ext cx="1554601" cy="1419763"/>
            <a:chOff x="0" y="0"/>
            <a:chExt cx="2072801" cy="1893017"/>
          </a:xfrm>
        </p:grpSpPr>
        <p:sp>
          <p:nvSpPr>
            <p:cNvPr name="Freeform 7" id="7"/>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4"/>
              <a:stretch>
                <a:fillRect l="-23104" t="0" r="-23104" b="0"/>
              </a:stretch>
            </a:blipFill>
          </p:spPr>
        </p:sp>
      </p:grpSp>
      <p:sp>
        <p:nvSpPr>
          <p:cNvPr name="Freeform 8" id="8"/>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152400" y="9394217"/>
            <a:ext cx="3809868" cy="625179"/>
            <a:chOff x="0" y="0"/>
            <a:chExt cx="5079824" cy="833572"/>
          </a:xfrm>
        </p:grpSpPr>
        <p:sp>
          <p:nvSpPr>
            <p:cNvPr name="Freeform 10" id="10"/>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sp>
        <p:nvSpPr>
          <p:cNvPr name="TextBox 11" id="11"/>
          <p:cNvSpPr txBox="true"/>
          <p:nvPr/>
        </p:nvSpPr>
        <p:spPr>
          <a:xfrm rot="0">
            <a:off x="1738711" y="2056176"/>
            <a:ext cx="4753241" cy="916305"/>
          </a:xfrm>
          <a:prstGeom prst="rect">
            <a:avLst/>
          </a:prstGeom>
        </p:spPr>
        <p:txBody>
          <a:bodyPr anchor="t" rtlCol="false" tIns="0" lIns="0" bIns="0" rIns="0">
            <a:spAutoFit/>
          </a:bodyPr>
          <a:lstStyle/>
          <a:p>
            <a:pPr algn="l">
              <a:lnSpc>
                <a:spcPts val="6719"/>
              </a:lnSpc>
            </a:pPr>
            <a:r>
              <a:rPr lang="en-US" sz="4800" b="true">
                <a:solidFill>
                  <a:srgbClr val="1D1D1F"/>
                </a:solidFill>
                <a:latin typeface="Raleway Heavy"/>
                <a:ea typeface="Raleway Heavy"/>
                <a:cs typeface="Raleway Heavy"/>
                <a:sym typeface="Raleway Heavy"/>
              </a:rPr>
              <a:t>INTRODUCTION</a:t>
            </a:r>
          </a:p>
        </p:txBody>
      </p:sp>
      <p:sp>
        <p:nvSpPr>
          <p:cNvPr name="TextBox 12" id="12"/>
          <p:cNvSpPr txBox="true"/>
          <p:nvPr/>
        </p:nvSpPr>
        <p:spPr>
          <a:xfrm rot="0">
            <a:off x="891108" y="3585797"/>
            <a:ext cx="6448446" cy="4886480"/>
          </a:xfrm>
          <a:prstGeom prst="rect">
            <a:avLst/>
          </a:prstGeom>
        </p:spPr>
        <p:txBody>
          <a:bodyPr anchor="t" rtlCol="false" tIns="0" lIns="0" bIns="0" rIns="0">
            <a:spAutoFit/>
          </a:bodyPr>
          <a:lstStyle/>
          <a:p>
            <a:pPr algn="l">
              <a:lnSpc>
                <a:spcPts val="2442"/>
              </a:lnSpc>
            </a:pPr>
            <a:r>
              <a:rPr lang="en-US" sz="2037">
                <a:solidFill>
                  <a:srgbClr val="1D1D1F"/>
                </a:solidFill>
                <a:latin typeface="Garet"/>
                <a:ea typeface="Garet"/>
                <a:cs typeface="Garet"/>
                <a:sym typeface="Garet"/>
              </a:rPr>
              <a:t>This Data Loss Prevention (DLP) tool that incorporates advanced security features to protect sensitive data. The tool uses Homomorphic Encryption to allow secure data processing and classification without decryption, ensuring privacy. </a:t>
            </a:r>
          </a:p>
          <a:p>
            <a:pPr algn="l">
              <a:lnSpc>
                <a:spcPts val="2442"/>
              </a:lnSpc>
            </a:pPr>
          </a:p>
          <a:p>
            <a:pPr algn="l">
              <a:lnSpc>
                <a:spcPts val="2444"/>
              </a:lnSpc>
            </a:pPr>
            <a:r>
              <a:rPr lang="en-US" sz="2037">
                <a:solidFill>
                  <a:srgbClr val="1D1D1F"/>
                </a:solidFill>
                <a:latin typeface="Garet"/>
                <a:ea typeface="Garet"/>
                <a:cs typeface="Garet"/>
                <a:sym typeface="Garet"/>
              </a:rPr>
              <a:t>It also provides defenses against brute force attacks and blocks malicious URLs, enhancing system security. Additionally, the tool includes a Steganographic Detection Module to uncover hidden data within files, preventing data leaks. Finally, its machine learning-powered Attention-Seeking Mode assigns risk scores to suspicious activities, helping prioritize security responses effectively.</a:t>
            </a:r>
          </a:p>
        </p:txBody>
      </p:sp>
      <p:sp>
        <p:nvSpPr>
          <p:cNvPr name="TextBox 13" id="13"/>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14" id="14"/>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03</a:t>
            </a:r>
          </a:p>
        </p:txBody>
      </p:sp>
      <p:sp>
        <p:nvSpPr>
          <p:cNvPr name="TextBox 15" id="15"/>
          <p:cNvSpPr txBox="true"/>
          <p:nvPr/>
        </p:nvSpPr>
        <p:spPr>
          <a:xfrm rot="0">
            <a:off x="12881154" y="939088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sp>
        <p:nvSpPr>
          <p:cNvPr name="Freeform 4" id="4"/>
          <p:cNvSpPr/>
          <p:nvPr/>
        </p:nvSpPr>
        <p:spPr>
          <a:xfrm flipH="false" flipV="false" rot="0">
            <a:off x="12791771" y="348202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165103" y="2858552"/>
            <a:ext cx="13684068" cy="4606976"/>
          </a:xfrm>
          <a:prstGeom prst="rect">
            <a:avLst/>
          </a:prstGeom>
        </p:spPr>
        <p:txBody>
          <a:bodyPr anchor="t" rtlCol="false" tIns="0" lIns="0" bIns="0" rIns="0">
            <a:spAutoFit/>
          </a:bodyPr>
          <a:lstStyle/>
          <a:p>
            <a:pPr algn="l" marL="733844" indent="-366922" lvl="1">
              <a:lnSpc>
                <a:spcPts val="7477"/>
              </a:lnSpc>
              <a:buAutoNum type="arabicPeriod" startAt="1"/>
            </a:pPr>
            <a:r>
              <a:rPr lang="en-US" sz="3399">
                <a:solidFill>
                  <a:srgbClr val="1D1D1F"/>
                </a:solidFill>
                <a:latin typeface="Canva Sans"/>
                <a:ea typeface="Canva Sans"/>
                <a:cs typeface="Canva Sans"/>
                <a:sym typeface="Canva Sans"/>
              </a:rPr>
              <a:t>Dataset Selection and Preprocessing</a:t>
            </a:r>
          </a:p>
          <a:p>
            <a:pPr algn="l" marL="733844" indent="-366922" lvl="1">
              <a:lnSpc>
                <a:spcPts val="7477"/>
              </a:lnSpc>
              <a:buAutoNum type="arabicPeriod" startAt="1"/>
            </a:pPr>
            <a:r>
              <a:rPr lang="en-US" sz="3399">
                <a:solidFill>
                  <a:srgbClr val="1D1D1F"/>
                </a:solidFill>
                <a:latin typeface="Canva Sans"/>
                <a:ea typeface="Canva Sans"/>
                <a:cs typeface="Canva Sans"/>
                <a:sym typeface="Canva Sans"/>
              </a:rPr>
              <a:t>Development of Dual-CNN Models</a:t>
            </a:r>
          </a:p>
          <a:p>
            <a:pPr algn="l" marL="733844" indent="-366922" lvl="1">
              <a:lnSpc>
                <a:spcPts val="7477"/>
              </a:lnSpc>
              <a:buAutoNum type="arabicPeriod" startAt="1"/>
            </a:pPr>
            <a:r>
              <a:rPr lang="en-US" sz="3399">
                <a:solidFill>
                  <a:srgbClr val="1D1D1F"/>
                </a:solidFill>
                <a:latin typeface="Canva Sans"/>
                <a:ea typeface="Canva Sans"/>
                <a:cs typeface="Canva Sans"/>
                <a:sym typeface="Canva Sans"/>
              </a:rPr>
              <a:t>Algorithm Implementation and Testing</a:t>
            </a:r>
          </a:p>
          <a:p>
            <a:pPr algn="l" marL="733844" indent="-366922" lvl="1">
              <a:lnSpc>
                <a:spcPts val="7477"/>
              </a:lnSpc>
              <a:buAutoNum type="arabicPeriod" startAt="1"/>
            </a:pPr>
            <a:r>
              <a:rPr lang="en-US" sz="3399">
                <a:solidFill>
                  <a:srgbClr val="1D1D1F"/>
                </a:solidFill>
                <a:latin typeface="Canva Sans"/>
                <a:ea typeface="Canva Sans"/>
                <a:cs typeface="Canva Sans"/>
                <a:sym typeface="Canva Sans"/>
              </a:rPr>
              <a:t>Integration with DLP System</a:t>
            </a:r>
          </a:p>
          <a:p>
            <a:pPr algn="l" marL="733844" indent="-366922" lvl="1">
              <a:lnSpc>
                <a:spcPts val="7479"/>
              </a:lnSpc>
              <a:buAutoNum type="arabicPeriod" startAt="1"/>
            </a:pPr>
            <a:r>
              <a:rPr lang="en-US" sz="3399">
                <a:solidFill>
                  <a:srgbClr val="1D1D1F"/>
                </a:solidFill>
                <a:latin typeface="Canva Sans"/>
                <a:ea typeface="Canva Sans"/>
                <a:cs typeface="Canva Sans"/>
                <a:sym typeface="Canva Sans"/>
              </a:rPr>
              <a:t>Performance Evaluation and Optimization</a:t>
            </a:r>
          </a:p>
        </p:txBody>
      </p:sp>
      <p:grpSp>
        <p:nvGrpSpPr>
          <p:cNvPr name="Group 6" id="6"/>
          <p:cNvGrpSpPr/>
          <p:nvPr/>
        </p:nvGrpSpPr>
        <p:grpSpPr>
          <a:xfrm rot="0">
            <a:off x="1303520" y="7990272"/>
            <a:ext cx="5472368" cy="47625"/>
            <a:chOff x="0" y="0"/>
            <a:chExt cx="7296491" cy="63500"/>
          </a:xfrm>
        </p:grpSpPr>
        <p:sp>
          <p:nvSpPr>
            <p:cNvPr name="Freeform 7" id="7"/>
            <p:cNvSpPr/>
            <p:nvPr/>
          </p:nvSpPr>
          <p:spPr>
            <a:xfrm flipH="false" flipV="false" rot="0">
              <a:off x="31750" y="0"/>
              <a:ext cx="7233031" cy="63500"/>
            </a:xfrm>
            <a:custGeom>
              <a:avLst/>
              <a:gdLst/>
              <a:ahLst/>
              <a:cxnLst/>
              <a:rect r="r" b="b" t="t" l="l"/>
              <a:pathLst>
                <a:path h="63500" w="7233031">
                  <a:moveTo>
                    <a:pt x="0" y="0"/>
                  </a:moveTo>
                  <a:lnTo>
                    <a:pt x="7233031" y="0"/>
                  </a:lnTo>
                  <a:lnTo>
                    <a:pt x="7233031" y="63500"/>
                  </a:lnTo>
                  <a:lnTo>
                    <a:pt x="0" y="63500"/>
                  </a:lnTo>
                  <a:close/>
                </a:path>
              </a:pathLst>
            </a:custGeom>
            <a:solidFill>
              <a:srgbClr val="A28231"/>
            </a:solidFill>
          </p:spPr>
        </p:sp>
      </p:grpSp>
      <p:sp>
        <p:nvSpPr>
          <p:cNvPr name="Freeform 8" id="8"/>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152400" y="9394217"/>
            <a:ext cx="3809868" cy="625179"/>
            <a:chOff x="0" y="0"/>
            <a:chExt cx="5079824" cy="833572"/>
          </a:xfrm>
        </p:grpSpPr>
        <p:sp>
          <p:nvSpPr>
            <p:cNvPr name="Freeform 10" id="10"/>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11" id="11"/>
          <p:cNvGrpSpPr/>
          <p:nvPr/>
        </p:nvGrpSpPr>
        <p:grpSpPr>
          <a:xfrm rot="0">
            <a:off x="8311149" y="9509157"/>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3" id="13"/>
          <p:cNvGrpSpPr/>
          <p:nvPr/>
        </p:nvGrpSpPr>
        <p:grpSpPr>
          <a:xfrm rot="0">
            <a:off x="10715459" y="9488389"/>
            <a:ext cx="38100" cy="392809"/>
            <a:chOff x="0" y="0"/>
            <a:chExt cx="50800" cy="523745"/>
          </a:xfrm>
        </p:grpSpPr>
        <p:sp>
          <p:nvSpPr>
            <p:cNvPr name="Freeform 14" id="14"/>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5" id="15"/>
          <p:cNvSpPr txBox="true"/>
          <p:nvPr/>
        </p:nvSpPr>
        <p:spPr>
          <a:xfrm rot="0">
            <a:off x="6531906" y="713928"/>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METHODOLOGY</a:t>
            </a:r>
          </a:p>
        </p:txBody>
      </p:sp>
      <p:sp>
        <p:nvSpPr>
          <p:cNvPr name="TextBox 16" id="16"/>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30</a:t>
            </a:r>
          </a:p>
        </p:txBody>
      </p:sp>
      <p:sp>
        <p:nvSpPr>
          <p:cNvPr name="TextBox 17" id="17"/>
          <p:cNvSpPr txBox="true"/>
          <p:nvPr/>
        </p:nvSpPr>
        <p:spPr>
          <a:xfrm rot="0">
            <a:off x="8518132" y="9402664"/>
            <a:ext cx="1914517"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IT21229220</a:t>
            </a:r>
          </a:p>
        </p:txBody>
      </p:sp>
      <p:sp>
        <p:nvSpPr>
          <p:cNvPr name="TextBox 18" id="18"/>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9" id="19"/>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Indrajith G.B.T.G</a:t>
            </a:r>
          </a:p>
        </p:txBody>
      </p:sp>
      <p:sp>
        <p:nvSpPr>
          <p:cNvPr name="TextBox 20" id="20"/>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sp>
        <p:nvSpPr>
          <p:cNvPr name="Freeform 4" id="4"/>
          <p:cNvSpPr/>
          <p:nvPr/>
        </p:nvSpPr>
        <p:spPr>
          <a:xfrm flipH="false" flipV="false" rot="0">
            <a:off x="757701" y="555722"/>
            <a:ext cx="16787378" cy="8968633"/>
          </a:xfrm>
          <a:custGeom>
            <a:avLst/>
            <a:gdLst/>
            <a:ahLst/>
            <a:cxnLst/>
            <a:rect r="r" b="b" t="t" l="l"/>
            <a:pathLst>
              <a:path h="8968633" w="16787378">
                <a:moveTo>
                  <a:pt x="0" y="0"/>
                </a:moveTo>
                <a:lnTo>
                  <a:pt x="16787378" y="0"/>
                </a:lnTo>
                <a:lnTo>
                  <a:pt x="16787378" y="8968633"/>
                </a:lnTo>
                <a:lnTo>
                  <a:pt x="0" y="89686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251399" y="194547"/>
            <a:ext cx="1554601" cy="1419763"/>
            <a:chOff x="0" y="0"/>
            <a:chExt cx="2072801" cy="1893017"/>
          </a:xfrm>
        </p:grpSpPr>
        <p:sp>
          <p:nvSpPr>
            <p:cNvPr name="Freeform 6" id="6"/>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5"/>
              <a:stretch>
                <a:fillRect l="-23104" t="0" r="-23104" b="0"/>
              </a:stretch>
            </a:blipFill>
          </p:spPr>
        </p:sp>
      </p:grpSp>
      <p:grpSp>
        <p:nvGrpSpPr>
          <p:cNvPr name="Group 7" id="7"/>
          <p:cNvGrpSpPr/>
          <p:nvPr/>
        </p:nvGrpSpPr>
        <p:grpSpPr>
          <a:xfrm rot="0">
            <a:off x="1467153" y="2344130"/>
            <a:ext cx="3233902" cy="1090768"/>
            <a:chOff x="0" y="0"/>
            <a:chExt cx="4311869" cy="1454357"/>
          </a:xfrm>
        </p:grpSpPr>
        <p:sp>
          <p:nvSpPr>
            <p:cNvPr name="Freeform 8" id="8"/>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9" id="9"/>
          <p:cNvSpPr txBox="true"/>
          <p:nvPr/>
        </p:nvSpPr>
        <p:spPr>
          <a:xfrm rot="0">
            <a:off x="1517953" y="2722826"/>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OpenCV</a:t>
            </a:r>
          </a:p>
        </p:txBody>
      </p:sp>
      <p:sp>
        <p:nvSpPr>
          <p:cNvPr name="Freeform 10" id="10"/>
          <p:cNvSpPr/>
          <p:nvPr/>
        </p:nvSpPr>
        <p:spPr>
          <a:xfrm flipH="false" flipV="false" rot="0">
            <a:off x="4127595" y="1897028"/>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4430836" y="2249046"/>
            <a:ext cx="1378491" cy="1280936"/>
            <a:chOff x="0" y="0"/>
            <a:chExt cx="1837988" cy="1707915"/>
          </a:xfrm>
        </p:grpSpPr>
        <p:sp>
          <p:nvSpPr>
            <p:cNvPr name="Freeform 12" id="12"/>
            <p:cNvSpPr/>
            <p:nvPr/>
          </p:nvSpPr>
          <p:spPr>
            <a:xfrm flipH="false" flipV="false" rot="0">
              <a:off x="0" y="0"/>
              <a:ext cx="1837944" cy="1707896"/>
            </a:xfrm>
            <a:custGeom>
              <a:avLst/>
              <a:gdLst/>
              <a:ahLst/>
              <a:cxnLst/>
              <a:rect r="r" b="b" t="t" l="l"/>
              <a:pathLst>
                <a:path h="1707896" w="1837944">
                  <a:moveTo>
                    <a:pt x="0" y="0"/>
                  </a:moveTo>
                  <a:lnTo>
                    <a:pt x="1837944" y="0"/>
                  </a:lnTo>
                  <a:lnTo>
                    <a:pt x="1837944" y="1707896"/>
                  </a:lnTo>
                  <a:lnTo>
                    <a:pt x="0" y="1707896"/>
                  </a:lnTo>
                  <a:lnTo>
                    <a:pt x="0" y="0"/>
                  </a:lnTo>
                  <a:close/>
                </a:path>
              </a:pathLst>
            </a:custGeom>
            <a:blipFill>
              <a:blip r:embed="rId8"/>
              <a:stretch>
                <a:fillRect l="0" t="-82" r="-2" b="-83"/>
              </a:stretch>
            </a:blipFill>
          </p:spPr>
        </p:sp>
      </p:grpSp>
      <p:grpSp>
        <p:nvGrpSpPr>
          <p:cNvPr name="Group 13" id="13"/>
          <p:cNvGrpSpPr/>
          <p:nvPr/>
        </p:nvGrpSpPr>
        <p:grpSpPr>
          <a:xfrm rot="0">
            <a:off x="1467153" y="4598116"/>
            <a:ext cx="3233902" cy="1090768"/>
            <a:chOff x="0" y="0"/>
            <a:chExt cx="4311869" cy="1454357"/>
          </a:xfrm>
        </p:grpSpPr>
        <p:sp>
          <p:nvSpPr>
            <p:cNvPr name="Freeform 14" id="14"/>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15" id="15"/>
          <p:cNvSpPr txBox="true"/>
          <p:nvPr/>
        </p:nvSpPr>
        <p:spPr>
          <a:xfrm rot="0">
            <a:off x="1517953"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TensorFlow</a:t>
            </a:r>
          </a:p>
        </p:txBody>
      </p:sp>
      <p:sp>
        <p:nvSpPr>
          <p:cNvPr name="Freeform 16" id="16"/>
          <p:cNvSpPr/>
          <p:nvPr/>
        </p:nvSpPr>
        <p:spPr>
          <a:xfrm flipH="false" flipV="false" rot="0">
            <a:off x="4127595"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7" id="17"/>
          <p:cNvGrpSpPr/>
          <p:nvPr/>
        </p:nvGrpSpPr>
        <p:grpSpPr>
          <a:xfrm rot="0">
            <a:off x="4210251" y="4233669"/>
            <a:ext cx="1819661" cy="1819661"/>
            <a:chOff x="0" y="0"/>
            <a:chExt cx="2426215" cy="2426215"/>
          </a:xfrm>
        </p:grpSpPr>
        <p:sp>
          <p:nvSpPr>
            <p:cNvPr name="Freeform 18" id="18"/>
            <p:cNvSpPr/>
            <p:nvPr/>
          </p:nvSpPr>
          <p:spPr>
            <a:xfrm flipH="false" flipV="false" rot="0">
              <a:off x="0" y="0"/>
              <a:ext cx="2426208" cy="2426208"/>
            </a:xfrm>
            <a:custGeom>
              <a:avLst/>
              <a:gdLst/>
              <a:ahLst/>
              <a:cxnLst/>
              <a:rect r="r" b="b" t="t" l="l"/>
              <a:pathLst>
                <a:path h="2426208" w="2426208">
                  <a:moveTo>
                    <a:pt x="0" y="0"/>
                  </a:moveTo>
                  <a:lnTo>
                    <a:pt x="2426208" y="0"/>
                  </a:lnTo>
                  <a:lnTo>
                    <a:pt x="2426208" y="2426208"/>
                  </a:lnTo>
                  <a:lnTo>
                    <a:pt x="0" y="2426208"/>
                  </a:lnTo>
                  <a:lnTo>
                    <a:pt x="0" y="0"/>
                  </a:lnTo>
                  <a:close/>
                </a:path>
              </a:pathLst>
            </a:custGeom>
            <a:blipFill>
              <a:blip r:embed="rId9"/>
              <a:stretch>
                <a:fillRect l="0" t="0" r="0" b="0"/>
              </a:stretch>
            </a:blipFill>
          </p:spPr>
        </p:sp>
      </p:grpSp>
      <p:grpSp>
        <p:nvGrpSpPr>
          <p:cNvPr name="Group 19" id="19"/>
          <p:cNvGrpSpPr/>
          <p:nvPr/>
        </p:nvGrpSpPr>
        <p:grpSpPr>
          <a:xfrm rot="0">
            <a:off x="1467153" y="6935513"/>
            <a:ext cx="3233902" cy="1090768"/>
            <a:chOff x="0" y="0"/>
            <a:chExt cx="4311869" cy="1454357"/>
          </a:xfrm>
        </p:grpSpPr>
        <p:sp>
          <p:nvSpPr>
            <p:cNvPr name="Freeform 20" id="20"/>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21" id="21"/>
          <p:cNvSpPr txBox="true"/>
          <p:nvPr/>
        </p:nvSpPr>
        <p:spPr>
          <a:xfrm rot="0">
            <a:off x="1517953"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Python</a:t>
            </a:r>
          </a:p>
        </p:txBody>
      </p:sp>
      <p:sp>
        <p:nvSpPr>
          <p:cNvPr name="Freeform 22" id="22"/>
          <p:cNvSpPr/>
          <p:nvPr/>
        </p:nvSpPr>
        <p:spPr>
          <a:xfrm flipH="false" flipV="false" rot="0">
            <a:off x="4127595"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3" id="23"/>
          <p:cNvGrpSpPr/>
          <p:nvPr/>
        </p:nvGrpSpPr>
        <p:grpSpPr>
          <a:xfrm rot="0">
            <a:off x="4228843" y="6589660"/>
            <a:ext cx="1782476" cy="1782476"/>
            <a:chOff x="0" y="0"/>
            <a:chExt cx="2376635" cy="2376635"/>
          </a:xfrm>
        </p:grpSpPr>
        <p:sp>
          <p:nvSpPr>
            <p:cNvPr name="Freeform 24" id="24"/>
            <p:cNvSpPr/>
            <p:nvPr/>
          </p:nvSpPr>
          <p:spPr>
            <a:xfrm flipH="false" flipV="false" rot="0">
              <a:off x="0" y="0"/>
              <a:ext cx="2376678" cy="2376678"/>
            </a:xfrm>
            <a:custGeom>
              <a:avLst/>
              <a:gdLst/>
              <a:ahLst/>
              <a:cxnLst/>
              <a:rect r="r" b="b" t="t" l="l"/>
              <a:pathLst>
                <a:path h="2376678" w="2376678">
                  <a:moveTo>
                    <a:pt x="0" y="0"/>
                  </a:moveTo>
                  <a:lnTo>
                    <a:pt x="2376678" y="0"/>
                  </a:lnTo>
                  <a:lnTo>
                    <a:pt x="2376678" y="2376678"/>
                  </a:lnTo>
                  <a:lnTo>
                    <a:pt x="0" y="2376678"/>
                  </a:lnTo>
                  <a:lnTo>
                    <a:pt x="0" y="0"/>
                  </a:lnTo>
                  <a:close/>
                </a:path>
              </a:pathLst>
            </a:custGeom>
            <a:blipFill>
              <a:blip r:embed="rId10"/>
              <a:stretch>
                <a:fillRect l="0" t="0" r="1" b="1"/>
              </a:stretch>
            </a:blipFill>
          </p:spPr>
        </p:sp>
      </p:grpSp>
      <p:grpSp>
        <p:nvGrpSpPr>
          <p:cNvPr name="Group 25" id="25"/>
          <p:cNvGrpSpPr/>
          <p:nvPr/>
        </p:nvGrpSpPr>
        <p:grpSpPr>
          <a:xfrm rot="0">
            <a:off x="6821293" y="2344130"/>
            <a:ext cx="3233902" cy="1090768"/>
            <a:chOff x="0" y="0"/>
            <a:chExt cx="4311869" cy="1454357"/>
          </a:xfrm>
        </p:grpSpPr>
        <p:sp>
          <p:nvSpPr>
            <p:cNvPr name="Freeform 26" id="26"/>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27" id="27"/>
          <p:cNvSpPr txBox="true"/>
          <p:nvPr/>
        </p:nvSpPr>
        <p:spPr>
          <a:xfrm rot="0">
            <a:off x="6872093" y="2722826"/>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Google Collab</a:t>
            </a:r>
          </a:p>
        </p:txBody>
      </p:sp>
      <p:sp>
        <p:nvSpPr>
          <p:cNvPr name="Freeform 28" id="28"/>
          <p:cNvSpPr/>
          <p:nvPr/>
        </p:nvSpPr>
        <p:spPr>
          <a:xfrm flipH="false" flipV="false" rot="0">
            <a:off x="9481735" y="1897028"/>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9" id="29"/>
          <p:cNvGrpSpPr/>
          <p:nvPr/>
        </p:nvGrpSpPr>
        <p:grpSpPr>
          <a:xfrm rot="0">
            <a:off x="9700239" y="2115532"/>
            <a:ext cx="1547965" cy="1547965"/>
            <a:chOff x="0" y="0"/>
            <a:chExt cx="2063953" cy="2063953"/>
          </a:xfrm>
        </p:grpSpPr>
        <p:sp>
          <p:nvSpPr>
            <p:cNvPr name="Freeform 30" id="30"/>
            <p:cNvSpPr/>
            <p:nvPr/>
          </p:nvSpPr>
          <p:spPr>
            <a:xfrm flipH="false" flipV="false" rot="0">
              <a:off x="0" y="0"/>
              <a:ext cx="2064004" cy="2064004"/>
            </a:xfrm>
            <a:custGeom>
              <a:avLst/>
              <a:gdLst/>
              <a:ahLst/>
              <a:cxnLst/>
              <a:rect r="r" b="b" t="t" l="l"/>
              <a:pathLst>
                <a:path h="2064004" w="2064004">
                  <a:moveTo>
                    <a:pt x="0" y="0"/>
                  </a:moveTo>
                  <a:lnTo>
                    <a:pt x="2064004" y="0"/>
                  </a:lnTo>
                  <a:lnTo>
                    <a:pt x="2064004" y="2064004"/>
                  </a:lnTo>
                  <a:lnTo>
                    <a:pt x="0" y="2064004"/>
                  </a:lnTo>
                  <a:lnTo>
                    <a:pt x="0" y="0"/>
                  </a:lnTo>
                  <a:close/>
                </a:path>
              </a:pathLst>
            </a:custGeom>
            <a:blipFill>
              <a:blip r:embed="rId11"/>
              <a:stretch>
                <a:fillRect l="0" t="0" r="2" b="2"/>
              </a:stretch>
            </a:blipFill>
          </p:spPr>
        </p:sp>
      </p:grpSp>
      <p:grpSp>
        <p:nvGrpSpPr>
          <p:cNvPr name="Group 31" id="31"/>
          <p:cNvGrpSpPr/>
          <p:nvPr/>
        </p:nvGrpSpPr>
        <p:grpSpPr>
          <a:xfrm rot="0">
            <a:off x="6828683" y="4598116"/>
            <a:ext cx="3233902" cy="1090768"/>
            <a:chOff x="0" y="0"/>
            <a:chExt cx="4311869" cy="1454357"/>
          </a:xfrm>
        </p:grpSpPr>
        <p:sp>
          <p:nvSpPr>
            <p:cNvPr name="Freeform 32" id="32"/>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33" id="33"/>
          <p:cNvSpPr txBox="true"/>
          <p:nvPr/>
        </p:nvSpPr>
        <p:spPr>
          <a:xfrm rot="0">
            <a:off x="6879483"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VScode</a:t>
            </a:r>
          </a:p>
        </p:txBody>
      </p:sp>
      <p:sp>
        <p:nvSpPr>
          <p:cNvPr name="Freeform 34" id="34"/>
          <p:cNvSpPr/>
          <p:nvPr/>
        </p:nvSpPr>
        <p:spPr>
          <a:xfrm flipH="false" flipV="false" rot="0">
            <a:off x="9489125"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35" id="35"/>
          <p:cNvGrpSpPr/>
          <p:nvPr/>
        </p:nvGrpSpPr>
        <p:grpSpPr>
          <a:xfrm rot="0">
            <a:off x="9812806" y="4474694"/>
            <a:ext cx="1337611" cy="1337611"/>
            <a:chOff x="0" y="0"/>
            <a:chExt cx="1783481" cy="1783481"/>
          </a:xfrm>
        </p:grpSpPr>
        <p:sp>
          <p:nvSpPr>
            <p:cNvPr name="Freeform 36" id="36"/>
            <p:cNvSpPr/>
            <p:nvPr/>
          </p:nvSpPr>
          <p:spPr>
            <a:xfrm flipH="false" flipV="false" rot="0">
              <a:off x="0" y="0"/>
              <a:ext cx="1783461" cy="1783461"/>
            </a:xfrm>
            <a:custGeom>
              <a:avLst/>
              <a:gdLst/>
              <a:ahLst/>
              <a:cxnLst/>
              <a:rect r="r" b="b" t="t" l="l"/>
              <a:pathLst>
                <a:path h="1783461" w="1783461">
                  <a:moveTo>
                    <a:pt x="0" y="0"/>
                  </a:moveTo>
                  <a:lnTo>
                    <a:pt x="1783461" y="0"/>
                  </a:lnTo>
                  <a:lnTo>
                    <a:pt x="1783461" y="1783461"/>
                  </a:lnTo>
                  <a:lnTo>
                    <a:pt x="0" y="1783461"/>
                  </a:lnTo>
                  <a:lnTo>
                    <a:pt x="0" y="0"/>
                  </a:lnTo>
                  <a:close/>
                </a:path>
              </a:pathLst>
            </a:custGeom>
            <a:blipFill>
              <a:blip r:embed="rId12"/>
              <a:stretch>
                <a:fillRect l="0" t="0" r="-1" b="-1"/>
              </a:stretch>
            </a:blipFill>
          </p:spPr>
        </p:sp>
      </p:grpSp>
      <p:grpSp>
        <p:nvGrpSpPr>
          <p:cNvPr name="Group 37" id="37"/>
          <p:cNvGrpSpPr/>
          <p:nvPr/>
        </p:nvGrpSpPr>
        <p:grpSpPr>
          <a:xfrm rot="0">
            <a:off x="6828683" y="6935513"/>
            <a:ext cx="3233902" cy="1090768"/>
            <a:chOff x="0" y="0"/>
            <a:chExt cx="4311869" cy="1454357"/>
          </a:xfrm>
        </p:grpSpPr>
        <p:sp>
          <p:nvSpPr>
            <p:cNvPr name="Freeform 38" id="38"/>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39" id="39"/>
          <p:cNvSpPr txBox="true"/>
          <p:nvPr/>
        </p:nvSpPr>
        <p:spPr>
          <a:xfrm rot="0">
            <a:off x="6879483"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Github</a:t>
            </a:r>
          </a:p>
        </p:txBody>
      </p:sp>
      <p:sp>
        <p:nvSpPr>
          <p:cNvPr name="Freeform 40" id="40"/>
          <p:cNvSpPr/>
          <p:nvPr/>
        </p:nvSpPr>
        <p:spPr>
          <a:xfrm flipH="false" flipV="false" rot="0">
            <a:off x="9489125"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41" id="41"/>
          <p:cNvGrpSpPr/>
          <p:nvPr/>
        </p:nvGrpSpPr>
        <p:grpSpPr>
          <a:xfrm rot="0">
            <a:off x="9812806" y="6812092"/>
            <a:ext cx="1337611" cy="1337611"/>
            <a:chOff x="0" y="0"/>
            <a:chExt cx="1783481" cy="1783481"/>
          </a:xfrm>
        </p:grpSpPr>
        <p:sp>
          <p:nvSpPr>
            <p:cNvPr name="Freeform 42" id="42"/>
            <p:cNvSpPr/>
            <p:nvPr/>
          </p:nvSpPr>
          <p:spPr>
            <a:xfrm flipH="false" flipV="false" rot="0">
              <a:off x="0" y="0"/>
              <a:ext cx="1783461" cy="1783461"/>
            </a:xfrm>
            <a:custGeom>
              <a:avLst/>
              <a:gdLst/>
              <a:ahLst/>
              <a:cxnLst/>
              <a:rect r="r" b="b" t="t" l="l"/>
              <a:pathLst>
                <a:path h="1783461" w="1783461">
                  <a:moveTo>
                    <a:pt x="0" y="0"/>
                  </a:moveTo>
                  <a:lnTo>
                    <a:pt x="1783461" y="0"/>
                  </a:lnTo>
                  <a:lnTo>
                    <a:pt x="1783461" y="1783461"/>
                  </a:lnTo>
                  <a:lnTo>
                    <a:pt x="0" y="1783461"/>
                  </a:lnTo>
                  <a:lnTo>
                    <a:pt x="0" y="0"/>
                  </a:lnTo>
                  <a:close/>
                </a:path>
              </a:pathLst>
            </a:custGeom>
            <a:blipFill>
              <a:blip r:embed="rId13"/>
              <a:stretch>
                <a:fillRect l="0" t="0" r="-1" b="-1"/>
              </a:stretch>
            </a:blipFill>
          </p:spPr>
        </p:sp>
      </p:grpSp>
      <p:grpSp>
        <p:nvGrpSpPr>
          <p:cNvPr name="Group 43" id="43"/>
          <p:cNvGrpSpPr/>
          <p:nvPr/>
        </p:nvGrpSpPr>
        <p:grpSpPr>
          <a:xfrm rot="0">
            <a:off x="12171557" y="2435022"/>
            <a:ext cx="3233902" cy="1090768"/>
            <a:chOff x="0" y="0"/>
            <a:chExt cx="4311869" cy="1454357"/>
          </a:xfrm>
        </p:grpSpPr>
        <p:sp>
          <p:nvSpPr>
            <p:cNvPr name="Freeform 44" id="44"/>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45" id="45"/>
          <p:cNvSpPr txBox="true"/>
          <p:nvPr/>
        </p:nvSpPr>
        <p:spPr>
          <a:xfrm rot="0">
            <a:off x="12222357" y="2813718"/>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Node.js</a:t>
            </a:r>
          </a:p>
        </p:txBody>
      </p:sp>
      <p:sp>
        <p:nvSpPr>
          <p:cNvPr name="Freeform 46" id="46"/>
          <p:cNvSpPr/>
          <p:nvPr/>
        </p:nvSpPr>
        <p:spPr>
          <a:xfrm flipH="false" flipV="false" rot="0">
            <a:off x="14832000" y="1987920"/>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47" id="47"/>
          <p:cNvGrpSpPr/>
          <p:nvPr/>
        </p:nvGrpSpPr>
        <p:grpSpPr>
          <a:xfrm rot="0">
            <a:off x="15208380" y="2301813"/>
            <a:ext cx="1232212" cy="1357186"/>
            <a:chOff x="0" y="0"/>
            <a:chExt cx="1642949" cy="1809581"/>
          </a:xfrm>
        </p:grpSpPr>
        <p:sp>
          <p:nvSpPr>
            <p:cNvPr name="Freeform 48" id="48"/>
            <p:cNvSpPr/>
            <p:nvPr/>
          </p:nvSpPr>
          <p:spPr>
            <a:xfrm flipH="false" flipV="false" rot="0">
              <a:off x="0" y="0"/>
              <a:ext cx="1642999" cy="1809623"/>
            </a:xfrm>
            <a:custGeom>
              <a:avLst/>
              <a:gdLst/>
              <a:ahLst/>
              <a:cxnLst/>
              <a:rect r="r" b="b" t="t" l="l"/>
              <a:pathLst>
                <a:path h="1809623" w="1642999">
                  <a:moveTo>
                    <a:pt x="0" y="0"/>
                  </a:moveTo>
                  <a:lnTo>
                    <a:pt x="1642999" y="0"/>
                  </a:lnTo>
                  <a:lnTo>
                    <a:pt x="1642999" y="1809623"/>
                  </a:lnTo>
                  <a:lnTo>
                    <a:pt x="0" y="1809623"/>
                  </a:lnTo>
                  <a:lnTo>
                    <a:pt x="0" y="0"/>
                  </a:lnTo>
                  <a:close/>
                </a:path>
              </a:pathLst>
            </a:custGeom>
            <a:blipFill>
              <a:blip r:embed="rId14"/>
              <a:stretch>
                <a:fillRect l="-4" t="0" r="-1" b="2"/>
              </a:stretch>
            </a:blipFill>
          </p:spPr>
        </p:sp>
      </p:grpSp>
      <p:grpSp>
        <p:nvGrpSpPr>
          <p:cNvPr name="Group 49" id="49"/>
          <p:cNvGrpSpPr/>
          <p:nvPr/>
        </p:nvGrpSpPr>
        <p:grpSpPr>
          <a:xfrm rot="0">
            <a:off x="12171557" y="4598116"/>
            <a:ext cx="3233902" cy="1090768"/>
            <a:chOff x="0" y="0"/>
            <a:chExt cx="4311869" cy="1454357"/>
          </a:xfrm>
        </p:grpSpPr>
        <p:sp>
          <p:nvSpPr>
            <p:cNvPr name="Freeform 50" id="50"/>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51" id="51"/>
          <p:cNvSpPr txBox="true"/>
          <p:nvPr/>
        </p:nvSpPr>
        <p:spPr>
          <a:xfrm rot="0">
            <a:off x="12222357"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Scikit-learn</a:t>
            </a:r>
          </a:p>
        </p:txBody>
      </p:sp>
      <p:sp>
        <p:nvSpPr>
          <p:cNvPr name="Freeform 52" id="52"/>
          <p:cNvSpPr/>
          <p:nvPr/>
        </p:nvSpPr>
        <p:spPr>
          <a:xfrm flipH="false" flipV="false" rot="0">
            <a:off x="14832000"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3" id="53"/>
          <p:cNvGrpSpPr/>
          <p:nvPr/>
        </p:nvGrpSpPr>
        <p:grpSpPr>
          <a:xfrm rot="0">
            <a:off x="15023396" y="4238949"/>
            <a:ext cx="1602179" cy="1602179"/>
            <a:chOff x="0" y="0"/>
            <a:chExt cx="2136239" cy="2136239"/>
          </a:xfrm>
        </p:grpSpPr>
        <p:sp>
          <p:nvSpPr>
            <p:cNvPr name="Freeform 54" id="54"/>
            <p:cNvSpPr/>
            <p:nvPr/>
          </p:nvSpPr>
          <p:spPr>
            <a:xfrm flipH="false" flipV="false" rot="0">
              <a:off x="0" y="0"/>
              <a:ext cx="2136267" cy="2136267"/>
            </a:xfrm>
            <a:custGeom>
              <a:avLst/>
              <a:gdLst/>
              <a:ahLst/>
              <a:cxnLst/>
              <a:rect r="r" b="b" t="t" l="l"/>
              <a:pathLst>
                <a:path h="2136267" w="2136267">
                  <a:moveTo>
                    <a:pt x="0" y="0"/>
                  </a:moveTo>
                  <a:lnTo>
                    <a:pt x="2136267" y="0"/>
                  </a:lnTo>
                  <a:lnTo>
                    <a:pt x="2136267" y="2136267"/>
                  </a:lnTo>
                  <a:lnTo>
                    <a:pt x="0" y="2136267"/>
                  </a:lnTo>
                  <a:lnTo>
                    <a:pt x="0" y="0"/>
                  </a:lnTo>
                  <a:close/>
                </a:path>
              </a:pathLst>
            </a:custGeom>
            <a:blipFill>
              <a:blip r:embed="rId15"/>
              <a:stretch>
                <a:fillRect l="0" t="0" r="1" b="1"/>
              </a:stretch>
            </a:blipFill>
          </p:spPr>
        </p:sp>
      </p:grpSp>
      <p:grpSp>
        <p:nvGrpSpPr>
          <p:cNvPr name="Group 55" id="55"/>
          <p:cNvGrpSpPr/>
          <p:nvPr/>
        </p:nvGrpSpPr>
        <p:grpSpPr>
          <a:xfrm rot="0">
            <a:off x="12171557" y="6935513"/>
            <a:ext cx="3233902" cy="1090768"/>
            <a:chOff x="0" y="0"/>
            <a:chExt cx="4311869" cy="1454357"/>
          </a:xfrm>
        </p:grpSpPr>
        <p:sp>
          <p:nvSpPr>
            <p:cNvPr name="Freeform 56" id="56"/>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57" id="57"/>
          <p:cNvSpPr txBox="true"/>
          <p:nvPr/>
        </p:nvSpPr>
        <p:spPr>
          <a:xfrm rot="0">
            <a:off x="12222357"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Numpy</a:t>
            </a:r>
          </a:p>
        </p:txBody>
      </p:sp>
      <p:sp>
        <p:nvSpPr>
          <p:cNvPr name="Freeform 58" id="58"/>
          <p:cNvSpPr/>
          <p:nvPr/>
        </p:nvSpPr>
        <p:spPr>
          <a:xfrm flipH="false" flipV="false" rot="0">
            <a:off x="14832000"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9" id="59"/>
          <p:cNvGrpSpPr/>
          <p:nvPr/>
        </p:nvGrpSpPr>
        <p:grpSpPr>
          <a:xfrm rot="0">
            <a:off x="15274572" y="6850361"/>
            <a:ext cx="1195442" cy="1279118"/>
            <a:chOff x="0" y="0"/>
            <a:chExt cx="1593923" cy="1705491"/>
          </a:xfrm>
        </p:grpSpPr>
        <p:sp>
          <p:nvSpPr>
            <p:cNvPr name="Freeform 60" id="60"/>
            <p:cNvSpPr/>
            <p:nvPr/>
          </p:nvSpPr>
          <p:spPr>
            <a:xfrm flipH="false" flipV="false" rot="0">
              <a:off x="0" y="0"/>
              <a:ext cx="1593977" cy="1705483"/>
            </a:xfrm>
            <a:custGeom>
              <a:avLst/>
              <a:gdLst/>
              <a:ahLst/>
              <a:cxnLst/>
              <a:rect r="r" b="b" t="t" l="l"/>
              <a:pathLst>
                <a:path h="1705483" w="1593977">
                  <a:moveTo>
                    <a:pt x="0" y="0"/>
                  </a:moveTo>
                  <a:lnTo>
                    <a:pt x="1593977" y="0"/>
                  </a:lnTo>
                  <a:lnTo>
                    <a:pt x="1593977" y="1705483"/>
                  </a:lnTo>
                  <a:lnTo>
                    <a:pt x="0" y="1705483"/>
                  </a:lnTo>
                  <a:lnTo>
                    <a:pt x="0" y="0"/>
                  </a:lnTo>
                  <a:close/>
                </a:path>
              </a:pathLst>
            </a:custGeom>
            <a:blipFill>
              <a:blip r:embed="rId16"/>
              <a:stretch>
                <a:fillRect l="-75" t="0" r="-72" b="0"/>
              </a:stretch>
            </a:blipFill>
          </p:spPr>
        </p:sp>
      </p:grpSp>
      <p:sp>
        <p:nvSpPr>
          <p:cNvPr name="Freeform 61" id="61"/>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grpSp>
        <p:nvGrpSpPr>
          <p:cNvPr name="Group 62" id="62"/>
          <p:cNvGrpSpPr/>
          <p:nvPr/>
        </p:nvGrpSpPr>
        <p:grpSpPr>
          <a:xfrm rot="0">
            <a:off x="152400" y="9394217"/>
            <a:ext cx="3809868" cy="625179"/>
            <a:chOff x="0" y="0"/>
            <a:chExt cx="5079824" cy="833572"/>
          </a:xfrm>
        </p:grpSpPr>
        <p:sp>
          <p:nvSpPr>
            <p:cNvPr name="Freeform 63" id="63"/>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9"/>
              <a:stretch>
                <a:fillRect l="0" t="-239" r="0" b="-233"/>
              </a:stretch>
            </a:blipFill>
          </p:spPr>
        </p:sp>
      </p:grpSp>
      <p:grpSp>
        <p:nvGrpSpPr>
          <p:cNvPr name="Group 64" id="64"/>
          <p:cNvGrpSpPr/>
          <p:nvPr/>
        </p:nvGrpSpPr>
        <p:grpSpPr>
          <a:xfrm rot="0">
            <a:off x="8311149" y="9509157"/>
            <a:ext cx="38100" cy="392809"/>
            <a:chOff x="0" y="0"/>
            <a:chExt cx="50800" cy="523745"/>
          </a:xfrm>
        </p:grpSpPr>
        <p:sp>
          <p:nvSpPr>
            <p:cNvPr name="Freeform 65" id="6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66" id="66"/>
          <p:cNvGrpSpPr/>
          <p:nvPr/>
        </p:nvGrpSpPr>
        <p:grpSpPr>
          <a:xfrm rot="0">
            <a:off x="10715459" y="9488389"/>
            <a:ext cx="38100" cy="392809"/>
            <a:chOff x="0" y="0"/>
            <a:chExt cx="50800" cy="523745"/>
          </a:xfrm>
        </p:grpSpPr>
        <p:sp>
          <p:nvSpPr>
            <p:cNvPr name="Freeform 67" id="67"/>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68" id="68"/>
          <p:cNvSpPr txBox="true"/>
          <p:nvPr/>
        </p:nvSpPr>
        <p:spPr>
          <a:xfrm rot="0">
            <a:off x="4957811" y="563979"/>
            <a:ext cx="9391958" cy="821182"/>
          </a:xfrm>
          <a:prstGeom prst="rect">
            <a:avLst/>
          </a:prstGeom>
        </p:spPr>
        <p:txBody>
          <a:bodyPr anchor="t" rtlCol="false" tIns="0" lIns="0" bIns="0" rIns="0">
            <a:spAutoFit/>
          </a:bodyPr>
          <a:lstStyle/>
          <a:p>
            <a:pPr algn="l">
              <a:lnSpc>
                <a:spcPts val="6719"/>
              </a:lnSpc>
            </a:pPr>
            <a:r>
              <a:rPr lang="en-US" b="true" sz="4800" u="sng">
                <a:solidFill>
                  <a:srgbClr val="FFFFFF"/>
                </a:solidFill>
                <a:latin typeface="Raleway Heavy"/>
                <a:ea typeface="Raleway Heavy"/>
                <a:cs typeface="Raleway Heavy"/>
                <a:sym typeface="Raleway Heavy"/>
              </a:rPr>
              <a:t>TOOLS AND TECHNOLOGIES</a:t>
            </a:r>
          </a:p>
        </p:txBody>
      </p:sp>
      <p:sp>
        <p:nvSpPr>
          <p:cNvPr name="TextBox 69" id="6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31</a:t>
            </a:r>
          </a:p>
        </p:txBody>
      </p:sp>
      <p:sp>
        <p:nvSpPr>
          <p:cNvPr name="TextBox 70" id="70"/>
          <p:cNvSpPr txBox="true"/>
          <p:nvPr/>
        </p:nvSpPr>
        <p:spPr>
          <a:xfrm rot="0">
            <a:off x="8570630" y="9402664"/>
            <a:ext cx="1862019"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IT21229220</a:t>
            </a:r>
          </a:p>
        </p:txBody>
      </p:sp>
      <p:sp>
        <p:nvSpPr>
          <p:cNvPr name="TextBox 71" id="71"/>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72" id="72"/>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Indrajith G.B.T.G</a:t>
            </a:r>
          </a:p>
        </p:txBody>
      </p:sp>
      <p:sp>
        <p:nvSpPr>
          <p:cNvPr name="TextBox 73" id="7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sp>
        <p:nvSpPr>
          <p:cNvPr name="Freeform 4" id="4"/>
          <p:cNvSpPr/>
          <p:nvPr/>
        </p:nvSpPr>
        <p:spPr>
          <a:xfrm flipH="false" flipV="false" rot="0">
            <a:off x="14913702" y="4442863"/>
            <a:ext cx="3374298" cy="3184494"/>
          </a:xfrm>
          <a:custGeom>
            <a:avLst/>
            <a:gdLst/>
            <a:ahLst/>
            <a:cxnLst/>
            <a:rect r="r" b="b" t="t" l="l"/>
            <a:pathLst>
              <a:path h="3184494" w="3374298">
                <a:moveTo>
                  <a:pt x="0" y="0"/>
                </a:moveTo>
                <a:lnTo>
                  <a:pt x="3374298" y="0"/>
                </a:lnTo>
                <a:lnTo>
                  <a:pt x="3374298" y="3184494"/>
                </a:lnTo>
                <a:lnTo>
                  <a:pt x="0" y="3184494"/>
                </a:lnTo>
                <a:lnTo>
                  <a:pt x="0" y="0"/>
                </a:lnTo>
                <a:close/>
              </a:path>
            </a:pathLst>
          </a:custGeom>
          <a:blipFill>
            <a:blip r:embed="rId3">
              <a:extLst>
                <a:ext uri="{96DAC541-7B7A-43D3-8B79-37D633B846F1}">
                  <asvg:svgBlip xmlns:asvg="http://schemas.microsoft.com/office/drawing/2016/SVG/main" r:embed="rId4"/>
                </a:ext>
              </a:extLst>
            </a:blip>
            <a:stretch>
              <a:fillRect l="-4" t="0" r="-4" b="0"/>
            </a:stretch>
          </a:blipFill>
        </p:spPr>
      </p:sp>
      <p:sp>
        <p:nvSpPr>
          <p:cNvPr name="Freeform 5" id="5"/>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52400" y="9394217"/>
            <a:ext cx="3809868" cy="625179"/>
            <a:chOff x="0" y="0"/>
            <a:chExt cx="5079824" cy="833572"/>
          </a:xfrm>
        </p:grpSpPr>
        <p:sp>
          <p:nvSpPr>
            <p:cNvPr name="Freeform 7" id="7"/>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8" id="8"/>
          <p:cNvGrpSpPr/>
          <p:nvPr/>
        </p:nvGrpSpPr>
        <p:grpSpPr>
          <a:xfrm rot="0">
            <a:off x="8311149" y="9509157"/>
            <a:ext cx="38100" cy="392809"/>
            <a:chOff x="0" y="0"/>
            <a:chExt cx="50800" cy="523745"/>
          </a:xfrm>
        </p:grpSpPr>
        <p:sp>
          <p:nvSpPr>
            <p:cNvPr name="Freeform 9" id="9"/>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0" id="10"/>
          <p:cNvGrpSpPr/>
          <p:nvPr/>
        </p:nvGrpSpPr>
        <p:grpSpPr>
          <a:xfrm rot="0">
            <a:off x="10715459" y="9488389"/>
            <a:ext cx="38100" cy="392809"/>
            <a:chOff x="0" y="0"/>
            <a:chExt cx="50800" cy="523745"/>
          </a:xfrm>
        </p:grpSpPr>
        <p:sp>
          <p:nvSpPr>
            <p:cNvPr name="Freeform 11" id="11"/>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2" id="12"/>
          <p:cNvSpPr txBox="true"/>
          <p:nvPr/>
        </p:nvSpPr>
        <p:spPr>
          <a:xfrm rot="0">
            <a:off x="4610476" y="112395"/>
            <a:ext cx="9675753" cy="821182"/>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COMPLETION OF THE PROJECT</a:t>
            </a:r>
          </a:p>
        </p:txBody>
      </p:sp>
      <p:sp>
        <p:nvSpPr>
          <p:cNvPr name="TextBox 13" id="13"/>
          <p:cNvSpPr txBox="true"/>
          <p:nvPr/>
        </p:nvSpPr>
        <p:spPr>
          <a:xfrm rot="0">
            <a:off x="2534323" y="1294915"/>
            <a:ext cx="4152305" cy="774699"/>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Implementation:</a:t>
            </a:r>
          </a:p>
        </p:txBody>
      </p:sp>
      <p:sp>
        <p:nvSpPr>
          <p:cNvPr name="TextBox 14" id="14"/>
          <p:cNvSpPr txBox="true"/>
          <p:nvPr/>
        </p:nvSpPr>
        <p:spPr>
          <a:xfrm rot="0">
            <a:off x="2534323" y="1944146"/>
            <a:ext cx="14724977" cy="1755775"/>
          </a:xfrm>
          <a:prstGeom prst="rect">
            <a:avLst/>
          </a:prstGeom>
        </p:spPr>
        <p:txBody>
          <a:bodyPr anchor="t" rtlCol="false" tIns="0" lIns="0" bIns="0" rIns="0">
            <a:spAutoFit/>
          </a:bodyPr>
          <a:lstStyle/>
          <a:p>
            <a:pPr algn="l" marL="640079" indent="-213360" lvl="2">
              <a:lnSpc>
                <a:spcPts val="4759"/>
              </a:lnSpc>
              <a:buFont typeface="Arial"/>
              <a:buChar char="⚬"/>
            </a:pPr>
            <a:r>
              <a:rPr lang="en-US" sz="2799">
                <a:solidFill>
                  <a:srgbClr val="1D1D1F"/>
                </a:solidFill>
                <a:latin typeface="Canva Sans"/>
                <a:ea typeface="Canva Sans"/>
                <a:cs typeface="Canva Sans"/>
                <a:sym typeface="Canva Sans"/>
              </a:rPr>
              <a:t>Develop and integrate dual-CNN models within the DLP system.</a:t>
            </a:r>
          </a:p>
          <a:p>
            <a:pPr algn="l" marL="640079" indent="-213360" lvl="2">
              <a:lnSpc>
                <a:spcPts val="4759"/>
              </a:lnSpc>
              <a:buFont typeface="Arial"/>
              <a:buChar char="⚬"/>
            </a:pPr>
            <a:r>
              <a:rPr lang="en-US" sz="2799">
                <a:solidFill>
                  <a:srgbClr val="1D1D1F"/>
                </a:solidFill>
                <a:latin typeface="Canva Sans"/>
                <a:ea typeface="Canva Sans"/>
                <a:cs typeface="Canva Sans"/>
                <a:sym typeface="Canva Sans"/>
              </a:rPr>
              <a:t>Implement feature fusion for enhanced detection accuracy.</a:t>
            </a:r>
          </a:p>
          <a:p>
            <a:pPr algn="l" marL="640082" indent="-213361" lvl="2">
              <a:lnSpc>
                <a:spcPts val="4759"/>
              </a:lnSpc>
              <a:buFont typeface="Arial"/>
              <a:buChar char="⚬"/>
            </a:pPr>
            <a:r>
              <a:rPr lang="en-US" sz="2799">
                <a:solidFill>
                  <a:srgbClr val="1D1D1F"/>
                </a:solidFill>
                <a:latin typeface="Canva Sans"/>
                <a:ea typeface="Canva Sans"/>
                <a:cs typeface="Canva Sans"/>
                <a:sym typeface="Canva Sans"/>
              </a:rPr>
              <a:t>Enable real-time detection and automatic blocking of stego images.</a:t>
            </a:r>
          </a:p>
        </p:txBody>
      </p:sp>
      <p:sp>
        <p:nvSpPr>
          <p:cNvPr name="TextBox 15" id="15"/>
          <p:cNvSpPr txBox="true"/>
          <p:nvPr/>
        </p:nvSpPr>
        <p:spPr>
          <a:xfrm rot="0">
            <a:off x="2524563" y="3917186"/>
            <a:ext cx="5786586" cy="774699"/>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Testing and Evaluation:</a:t>
            </a:r>
          </a:p>
        </p:txBody>
      </p:sp>
      <p:sp>
        <p:nvSpPr>
          <p:cNvPr name="TextBox 16" id="16"/>
          <p:cNvSpPr txBox="true"/>
          <p:nvPr/>
        </p:nvSpPr>
        <p:spPr>
          <a:xfrm rot="0">
            <a:off x="2534323" y="4558535"/>
            <a:ext cx="14724977" cy="1755775"/>
          </a:xfrm>
          <a:prstGeom prst="rect">
            <a:avLst/>
          </a:prstGeom>
        </p:spPr>
        <p:txBody>
          <a:bodyPr anchor="t" rtlCol="false" tIns="0" lIns="0" bIns="0" rIns="0">
            <a:spAutoFit/>
          </a:bodyPr>
          <a:lstStyle/>
          <a:p>
            <a:pPr algn="l" marL="640079" indent="-213360" lvl="2">
              <a:lnSpc>
                <a:spcPts val="4759"/>
              </a:lnSpc>
              <a:buFont typeface="Arial"/>
              <a:buChar char="⚬"/>
            </a:pPr>
            <a:r>
              <a:rPr lang="en-US" sz="2799">
                <a:solidFill>
                  <a:srgbClr val="1D1D1F"/>
                </a:solidFill>
                <a:latin typeface="Canva Sans"/>
                <a:ea typeface="Canva Sans"/>
                <a:cs typeface="Canva Sans"/>
                <a:sym typeface="Canva Sans"/>
              </a:rPr>
              <a:t>Test with datasets like ALASKA2 and BOSSBase to ensure performance.</a:t>
            </a:r>
          </a:p>
          <a:p>
            <a:pPr algn="l" marL="640079" indent="-213360" lvl="2">
              <a:lnSpc>
                <a:spcPts val="4759"/>
              </a:lnSpc>
              <a:buFont typeface="Arial"/>
              <a:buChar char="⚬"/>
            </a:pPr>
            <a:r>
              <a:rPr lang="en-US" sz="2799">
                <a:solidFill>
                  <a:srgbClr val="1D1D1F"/>
                </a:solidFill>
                <a:latin typeface="Canva Sans"/>
                <a:ea typeface="Canva Sans"/>
                <a:cs typeface="Canva Sans"/>
                <a:sym typeface="Canva Sans"/>
              </a:rPr>
              <a:t>Improv detection accuracy and reduced false positives.</a:t>
            </a:r>
          </a:p>
          <a:p>
            <a:pPr algn="l" marL="640082" indent="-213361" lvl="2">
              <a:lnSpc>
                <a:spcPts val="4759"/>
              </a:lnSpc>
              <a:buFont typeface="Arial"/>
              <a:buChar char="⚬"/>
            </a:pPr>
            <a:r>
              <a:rPr lang="en-US" sz="2799">
                <a:solidFill>
                  <a:srgbClr val="1D1D1F"/>
                </a:solidFill>
                <a:latin typeface="Canva Sans"/>
                <a:ea typeface="Canva Sans"/>
                <a:cs typeface="Canva Sans"/>
                <a:sym typeface="Canva Sans"/>
              </a:rPr>
              <a:t>Validate real-time blocking and alert notifications.</a:t>
            </a:r>
          </a:p>
        </p:txBody>
      </p:sp>
      <p:sp>
        <p:nvSpPr>
          <p:cNvPr name="TextBox 17" id="17"/>
          <p:cNvSpPr txBox="true"/>
          <p:nvPr/>
        </p:nvSpPr>
        <p:spPr>
          <a:xfrm rot="0">
            <a:off x="2534323" y="6405147"/>
            <a:ext cx="2687241" cy="774699"/>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Outcomes:</a:t>
            </a:r>
          </a:p>
        </p:txBody>
      </p:sp>
      <p:sp>
        <p:nvSpPr>
          <p:cNvPr name="TextBox 18" id="18"/>
          <p:cNvSpPr txBox="true"/>
          <p:nvPr/>
        </p:nvSpPr>
        <p:spPr>
          <a:xfrm rot="0">
            <a:off x="2534323" y="7100525"/>
            <a:ext cx="14724977" cy="1755775"/>
          </a:xfrm>
          <a:prstGeom prst="rect">
            <a:avLst/>
          </a:prstGeom>
        </p:spPr>
        <p:txBody>
          <a:bodyPr anchor="t" rtlCol="false" tIns="0" lIns="0" bIns="0" rIns="0">
            <a:spAutoFit/>
          </a:bodyPr>
          <a:lstStyle/>
          <a:p>
            <a:pPr algn="l" marL="640079" indent="-213360" lvl="2">
              <a:lnSpc>
                <a:spcPts val="4759"/>
              </a:lnSpc>
              <a:buFont typeface="Arial"/>
              <a:buChar char="⚬"/>
            </a:pPr>
            <a:r>
              <a:rPr lang="en-US" sz="2799">
                <a:solidFill>
                  <a:srgbClr val="1D1D1F"/>
                </a:solidFill>
                <a:latin typeface="Canva Sans"/>
                <a:ea typeface="Canva Sans"/>
                <a:cs typeface="Canva Sans"/>
                <a:sym typeface="Canva Sans"/>
              </a:rPr>
              <a:t>Achieve robust steganography detection with better accuracy.</a:t>
            </a:r>
          </a:p>
          <a:p>
            <a:pPr algn="l" marL="640079" indent="-213360" lvl="2">
              <a:lnSpc>
                <a:spcPts val="4759"/>
              </a:lnSpc>
              <a:buFont typeface="Arial"/>
              <a:buChar char="⚬"/>
            </a:pPr>
            <a:r>
              <a:rPr lang="en-US" sz="2799">
                <a:solidFill>
                  <a:srgbClr val="1D1D1F"/>
                </a:solidFill>
                <a:latin typeface="Canva Sans"/>
                <a:ea typeface="Canva Sans"/>
                <a:cs typeface="Canva Sans"/>
                <a:sym typeface="Canva Sans"/>
              </a:rPr>
              <a:t>Successfully prevent hidden data transmission through real-time blocking.</a:t>
            </a:r>
          </a:p>
          <a:p>
            <a:pPr algn="l" marL="640082" indent="-213361" lvl="2">
              <a:lnSpc>
                <a:spcPts val="4759"/>
              </a:lnSpc>
              <a:buFont typeface="Arial"/>
              <a:buChar char="⚬"/>
            </a:pPr>
            <a:r>
              <a:rPr lang="en-US" sz="2799">
                <a:solidFill>
                  <a:srgbClr val="1D1D1F"/>
                </a:solidFill>
                <a:latin typeface="Canva Sans"/>
                <a:ea typeface="Canva Sans"/>
                <a:cs typeface="Canva Sans"/>
                <a:sym typeface="Canva Sans"/>
              </a:rPr>
              <a:t>Enhanced overall security within the DLP system.</a:t>
            </a:r>
          </a:p>
        </p:txBody>
      </p:sp>
      <p:sp>
        <p:nvSpPr>
          <p:cNvPr name="TextBox 19" id="1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32</a:t>
            </a:r>
          </a:p>
        </p:txBody>
      </p:sp>
      <p:sp>
        <p:nvSpPr>
          <p:cNvPr name="TextBox 20" id="20"/>
          <p:cNvSpPr txBox="true"/>
          <p:nvPr/>
        </p:nvSpPr>
        <p:spPr>
          <a:xfrm rot="0">
            <a:off x="8610606" y="9402664"/>
            <a:ext cx="1822044"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IT21229220</a:t>
            </a:r>
          </a:p>
        </p:txBody>
      </p:sp>
      <p:sp>
        <p:nvSpPr>
          <p:cNvPr name="TextBox 21" id="21"/>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2" id="22"/>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Indrajith G.B.T.G</a:t>
            </a:r>
          </a:p>
        </p:txBody>
      </p:sp>
      <p:sp>
        <p:nvSpPr>
          <p:cNvPr name="TextBox 23" id="2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grpSp>
        <p:nvGrpSpPr>
          <p:cNvPr name="Group 4" id="4"/>
          <p:cNvGrpSpPr/>
          <p:nvPr/>
        </p:nvGrpSpPr>
        <p:grpSpPr>
          <a:xfrm rot="0">
            <a:off x="2932981" y="6540399"/>
            <a:ext cx="12422038" cy="2512640"/>
            <a:chOff x="0" y="0"/>
            <a:chExt cx="16562717" cy="3350187"/>
          </a:xfrm>
        </p:grpSpPr>
        <p:sp>
          <p:nvSpPr>
            <p:cNvPr name="Freeform 5" id="5"/>
            <p:cNvSpPr/>
            <p:nvPr/>
          </p:nvSpPr>
          <p:spPr>
            <a:xfrm flipH="false" flipV="false" rot="0">
              <a:off x="0" y="0"/>
              <a:ext cx="16562705" cy="3350133"/>
            </a:xfrm>
            <a:custGeom>
              <a:avLst/>
              <a:gdLst/>
              <a:ahLst/>
              <a:cxnLst/>
              <a:rect r="r" b="b" t="t" l="l"/>
              <a:pathLst>
                <a:path h="3350133" w="16562705">
                  <a:moveTo>
                    <a:pt x="0" y="0"/>
                  </a:moveTo>
                  <a:lnTo>
                    <a:pt x="16562705" y="0"/>
                  </a:lnTo>
                  <a:lnTo>
                    <a:pt x="16562705" y="3350133"/>
                  </a:lnTo>
                  <a:lnTo>
                    <a:pt x="0" y="3350133"/>
                  </a:lnTo>
                  <a:lnTo>
                    <a:pt x="0" y="0"/>
                  </a:lnTo>
                  <a:close/>
                </a:path>
              </a:pathLst>
            </a:custGeom>
            <a:blipFill>
              <a:blip r:embed="rId3"/>
              <a:stretch>
                <a:fillRect l="0" t="-113709" r="0" b="-113711"/>
              </a:stretch>
            </a:blipFill>
          </p:spPr>
        </p:sp>
      </p:grpSp>
      <p:sp>
        <p:nvSpPr>
          <p:cNvPr name="Freeform 6" id="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2400" y="9394217"/>
            <a:ext cx="3809868" cy="625179"/>
            <a:chOff x="0" y="0"/>
            <a:chExt cx="5079824" cy="833572"/>
          </a:xfrm>
        </p:grpSpPr>
        <p:sp>
          <p:nvSpPr>
            <p:cNvPr name="Freeform 8" id="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6"/>
              <a:stretch>
                <a:fillRect l="0" t="-239" r="0" b="-233"/>
              </a:stretch>
            </a:blipFill>
          </p:spPr>
        </p:sp>
      </p:grpSp>
      <p:grpSp>
        <p:nvGrpSpPr>
          <p:cNvPr name="Group 9" id="9"/>
          <p:cNvGrpSpPr/>
          <p:nvPr/>
        </p:nvGrpSpPr>
        <p:grpSpPr>
          <a:xfrm rot="0">
            <a:off x="8311149" y="9509157"/>
            <a:ext cx="38100" cy="392809"/>
            <a:chOff x="0" y="0"/>
            <a:chExt cx="50800" cy="523745"/>
          </a:xfrm>
        </p:grpSpPr>
        <p:sp>
          <p:nvSpPr>
            <p:cNvPr name="Freeform 10" id="1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1" id="11"/>
          <p:cNvGrpSpPr/>
          <p:nvPr/>
        </p:nvGrpSpPr>
        <p:grpSpPr>
          <a:xfrm rot="0">
            <a:off x="10715459" y="9488389"/>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3" id="13"/>
          <p:cNvSpPr txBox="true"/>
          <p:nvPr/>
        </p:nvSpPr>
        <p:spPr>
          <a:xfrm rot="0">
            <a:off x="6531906" y="112395"/>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REFERENCES</a:t>
            </a:r>
          </a:p>
        </p:txBody>
      </p:sp>
      <p:sp>
        <p:nvSpPr>
          <p:cNvPr name="TextBox 14" id="14"/>
          <p:cNvSpPr txBox="true"/>
          <p:nvPr/>
        </p:nvSpPr>
        <p:spPr>
          <a:xfrm rot="0">
            <a:off x="2231815" y="1473905"/>
            <a:ext cx="14312117" cy="1000125"/>
          </a:xfrm>
          <a:prstGeom prst="rect">
            <a:avLst/>
          </a:prstGeom>
        </p:spPr>
        <p:txBody>
          <a:bodyPr anchor="t" rtlCol="false" tIns="0" lIns="0" bIns="0" rIns="0">
            <a:spAutoFit/>
          </a:bodyPr>
          <a:lstStyle/>
          <a:p>
            <a:pPr algn="l">
              <a:lnSpc>
                <a:spcPts val="2640"/>
              </a:lnSpc>
            </a:pPr>
            <a:r>
              <a:rPr lang="en-US" sz="2200">
                <a:solidFill>
                  <a:srgbClr val="1D1D1F"/>
                </a:solidFill>
                <a:latin typeface="Garet"/>
                <a:ea typeface="Garet"/>
                <a:cs typeface="Garet"/>
                <a:sym typeface="Garet"/>
              </a:rPr>
              <a:t>[1] Progonov, D. (2023b). Destruction of stego images formed by adaptive embedding methods with dictionary learning methods. Theoretical and Applied Cybersecurity, 4(1). https://doi.org/10.20535/tacs.2664-29132022.1.254883</a:t>
            </a:r>
          </a:p>
        </p:txBody>
      </p:sp>
      <p:sp>
        <p:nvSpPr>
          <p:cNvPr name="TextBox 15" id="15"/>
          <p:cNvSpPr txBox="true"/>
          <p:nvPr/>
        </p:nvSpPr>
        <p:spPr>
          <a:xfrm rot="0">
            <a:off x="2231815" y="3117800"/>
            <a:ext cx="14312117" cy="1333500"/>
          </a:xfrm>
          <a:prstGeom prst="rect">
            <a:avLst/>
          </a:prstGeom>
        </p:spPr>
        <p:txBody>
          <a:bodyPr anchor="t" rtlCol="false" tIns="0" lIns="0" bIns="0" rIns="0">
            <a:spAutoFit/>
          </a:bodyPr>
          <a:lstStyle/>
          <a:p>
            <a:pPr algn="l">
              <a:lnSpc>
                <a:spcPts val="2640"/>
              </a:lnSpc>
            </a:pPr>
            <a:r>
              <a:rPr lang="en-US" sz="2200">
                <a:solidFill>
                  <a:srgbClr val="1D1D1F"/>
                </a:solidFill>
                <a:latin typeface="Garet"/>
                <a:ea typeface="Garet"/>
                <a:cs typeface="Garet"/>
                <a:sym typeface="Garet"/>
              </a:rPr>
              <a:t>[2] De La Croix, N. J., &amp; Ahmad, T. (2023a). Toward secret data location via fuzzy logic and convolutional neural network. Egyptian Informatics Journal, 24(3), 100385. https://doi.org/10.1016/j.eij.2023.05.010</a:t>
            </a:r>
          </a:p>
          <a:p>
            <a:pPr algn="l">
              <a:lnSpc>
                <a:spcPts val="2640"/>
              </a:lnSpc>
            </a:pPr>
          </a:p>
        </p:txBody>
      </p:sp>
      <p:sp>
        <p:nvSpPr>
          <p:cNvPr name="TextBox 16" id="16"/>
          <p:cNvSpPr txBox="true"/>
          <p:nvPr/>
        </p:nvSpPr>
        <p:spPr>
          <a:xfrm rot="0">
            <a:off x="2231815" y="4711396"/>
            <a:ext cx="14312117" cy="1000125"/>
          </a:xfrm>
          <a:prstGeom prst="rect">
            <a:avLst/>
          </a:prstGeom>
        </p:spPr>
        <p:txBody>
          <a:bodyPr anchor="t" rtlCol="false" tIns="0" lIns="0" bIns="0" rIns="0">
            <a:spAutoFit/>
          </a:bodyPr>
          <a:lstStyle/>
          <a:p>
            <a:pPr algn="l">
              <a:lnSpc>
                <a:spcPts val="2640"/>
              </a:lnSpc>
            </a:pPr>
            <a:r>
              <a:rPr lang="en-US" sz="2200">
                <a:solidFill>
                  <a:srgbClr val="1D1D1F"/>
                </a:solidFill>
                <a:latin typeface="Garet"/>
                <a:ea typeface="Garet"/>
                <a:cs typeface="Garet"/>
                <a:sym typeface="Garet"/>
              </a:rPr>
              <a:t>[3] Hidayasari, N., Riadi, I., &amp; Prayudi, Y. (2020b). Steganalysis Using Yedrodj-net net’s Convolutional Neural Networks (CNN) Method on Steganography Tools. Proceeding International Conference on Science and Engineering, 3, 207–211. https://doi.org/10.14421/icse.v3.499</a:t>
            </a:r>
          </a:p>
        </p:txBody>
      </p:sp>
      <p:sp>
        <p:nvSpPr>
          <p:cNvPr name="TextBox 17" id="17"/>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33</a:t>
            </a:r>
          </a:p>
        </p:txBody>
      </p:sp>
      <p:sp>
        <p:nvSpPr>
          <p:cNvPr name="TextBox 18" id="18"/>
          <p:cNvSpPr txBox="true"/>
          <p:nvPr/>
        </p:nvSpPr>
        <p:spPr>
          <a:xfrm rot="0">
            <a:off x="8615986" y="9402664"/>
            <a:ext cx="1816664"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IT21229220</a:t>
            </a:r>
          </a:p>
        </p:txBody>
      </p:sp>
      <p:sp>
        <p:nvSpPr>
          <p:cNvPr name="TextBox 19" id="19"/>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0" id="20"/>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Indrajith G.B.T.G</a:t>
            </a:r>
          </a:p>
        </p:txBody>
      </p:sp>
      <p:sp>
        <p:nvSpPr>
          <p:cNvPr name="TextBox 21" id="21"/>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grpSp>
        <p:nvGrpSpPr>
          <p:cNvPr name="Group 4" id="4"/>
          <p:cNvGrpSpPr/>
          <p:nvPr/>
        </p:nvGrpSpPr>
        <p:grpSpPr>
          <a:xfrm rot="158744">
            <a:off x="13316491" y="1680012"/>
            <a:ext cx="2911484" cy="2806086"/>
            <a:chOff x="0" y="0"/>
            <a:chExt cx="3881979" cy="3741448"/>
          </a:xfrm>
        </p:grpSpPr>
        <p:sp>
          <p:nvSpPr>
            <p:cNvPr name="Freeform 5" id="5"/>
            <p:cNvSpPr/>
            <p:nvPr/>
          </p:nvSpPr>
          <p:spPr>
            <a:xfrm flipH="false" flipV="false" rot="0">
              <a:off x="0" y="0"/>
              <a:ext cx="3882009" cy="3741420"/>
            </a:xfrm>
            <a:custGeom>
              <a:avLst/>
              <a:gdLst/>
              <a:ahLst/>
              <a:cxnLst/>
              <a:rect r="r" b="b" t="t" l="l"/>
              <a:pathLst>
                <a:path h="3741420" w="3882009">
                  <a:moveTo>
                    <a:pt x="0" y="0"/>
                  </a:moveTo>
                  <a:lnTo>
                    <a:pt x="3882009" y="0"/>
                  </a:lnTo>
                  <a:lnTo>
                    <a:pt x="3882009" y="3741420"/>
                  </a:lnTo>
                  <a:lnTo>
                    <a:pt x="0" y="3741420"/>
                  </a:lnTo>
                  <a:lnTo>
                    <a:pt x="0" y="0"/>
                  </a:lnTo>
                  <a:close/>
                </a:path>
              </a:pathLst>
            </a:custGeom>
            <a:blipFill>
              <a:blip r:embed="rId3"/>
              <a:stretch>
                <a:fillRect l="0" t="-1878" r="0" b="-1878"/>
              </a:stretch>
            </a:blipFill>
          </p:spPr>
        </p:sp>
      </p:grpSp>
      <p:sp>
        <p:nvSpPr>
          <p:cNvPr name="Freeform 6" id="6"/>
          <p:cNvSpPr/>
          <p:nvPr/>
        </p:nvSpPr>
        <p:spPr>
          <a:xfrm flipH="false" flipV="false" rot="0">
            <a:off x="12749630" y="1285788"/>
            <a:ext cx="3939921" cy="4114800"/>
          </a:xfrm>
          <a:custGeom>
            <a:avLst/>
            <a:gdLst/>
            <a:ahLst/>
            <a:cxnLst/>
            <a:rect r="r" b="b" t="t" l="l"/>
            <a:pathLst>
              <a:path h="4114800" w="3939921">
                <a:moveTo>
                  <a:pt x="0" y="0"/>
                </a:moveTo>
                <a:lnTo>
                  <a:pt x="3939921" y="0"/>
                </a:lnTo>
                <a:lnTo>
                  <a:pt x="393992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410" t="0" r="-410" b="0"/>
            </a:stretch>
          </a:blipFill>
        </p:spPr>
      </p:sp>
      <p:grpSp>
        <p:nvGrpSpPr>
          <p:cNvPr name="Group 7" id="7"/>
          <p:cNvGrpSpPr/>
          <p:nvPr/>
        </p:nvGrpSpPr>
        <p:grpSpPr>
          <a:xfrm rot="0">
            <a:off x="1237375" y="8954502"/>
            <a:ext cx="15813251" cy="152400"/>
            <a:chOff x="0" y="0"/>
            <a:chExt cx="21084335" cy="203200"/>
          </a:xfrm>
        </p:grpSpPr>
        <p:sp>
          <p:nvSpPr>
            <p:cNvPr name="Freeform 8" id="8"/>
            <p:cNvSpPr/>
            <p:nvPr/>
          </p:nvSpPr>
          <p:spPr>
            <a:xfrm flipH="false" flipV="false" rot="0">
              <a:off x="101600" y="0"/>
              <a:ext cx="20881087" cy="203200"/>
            </a:xfrm>
            <a:custGeom>
              <a:avLst/>
              <a:gdLst/>
              <a:ahLst/>
              <a:cxnLst/>
              <a:rect r="r" b="b" t="t" l="l"/>
              <a:pathLst>
                <a:path h="203200" w="20881087">
                  <a:moveTo>
                    <a:pt x="0" y="0"/>
                  </a:moveTo>
                  <a:lnTo>
                    <a:pt x="20881087" y="0"/>
                  </a:lnTo>
                  <a:lnTo>
                    <a:pt x="20881087" y="203200"/>
                  </a:lnTo>
                  <a:lnTo>
                    <a:pt x="0" y="203200"/>
                  </a:lnTo>
                  <a:close/>
                </a:path>
              </a:pathLst>
            </a:custGeom>
            <a:solidFill>
              <a:srgbClr val="A67C59"/>
            </a:solidFill>
          </p:spPr>
        </p:sp>
      </p:grpSp>
      <p:sp>
        <p:nvSpPr>
          <p:cNvPr name="Freeform 9" id="9"/>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0" id="10"/>
          <p:cNvGrpSpPr/>
          <p:nvPr/>
        </p:nvGrpSpPr>
        <p:grpSpPr>
          <a:xfrm rot="0">
            <a:off x="152400" y="9394217"/>
            <a:ext cx="3809868" cy="625179"/>
            <a:chOff x="0" y="0"/>
            <a:chExt cx="5079824" cy="833572"/>
          </a:xfrm>
        </p:grpSpPr>
        <p:sp>
          <p:nvSpPr>
            <p:cNvPr name="Freeform 11" id="11"/>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8"/>
              <a:stretch>
                <a:fillRect l="0" t="-239" r="0" b="-233"/>
              </a:stretch>
            </a:blipFill>
          </p:spPr>
        </p:sp>
      </p:grpSp>
      <p:grpSp>
        <p:nvGrpSpPr>
          <p:cNvPr name="Group 12" id="12"/>
          <p:cNvGrpSpPr/>
          <p:nvPr/>
        </p:nvGrpSpPr>
        <p:grpSpPr>
          <a:xfrm rot="0">
            <a:off x="8311149" y="9509157"/>
            <a:ext cx="38100" cy="392809"/>
            <a:chOff x="0" y="0"/>
            <a:chExt cx="50800" cy="523745"/>
          </a:xfrm>
        </p:grpSpPr>
        <p:sp>
          <p:nvSpPr>
            <p:cNvPr name="Freeform 13" id="1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4" id="14"/>
          <p:cNvGrpSpPr/>
          <p:nvPr/>
        </p:nvGrpSpPr>
        <p:grpSpPr>
          <a:xfrm rot="0">
            <a:off x="10715459" y="9488389"/>
            <a:ext cx="38100" cy="392809"/>
            <a:chOff x="0" y="0"/>
            <a:chExt cx="50800" cy="523745"/>
          </a:xfrm>
        </p:grpSpPr>
        <p:sp>
          <p:nvSpPr>
            <p:cNvPr name="Freeform 15" id="1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6" id="16"/>
          <p:cNvSpPr txBox="true"/>
          <p:nvPr/>
        </p:nvSpPr>
        <p:spPr>
          <a:xfrm rot="0">
            <a:off x="1447800" y="1593066"/>
            <a:ext cx="10391219" cy="173799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Pubudu Liyanage</a:t>
            </a:r>
          </a:p>
        </p:txBody>
      </p:sp>
      <p:sp>
        <p:nvSpPr>
          <p:cNvPr name="TextBox 17" id="17"/>
          <p:cNvSpPr txBox="true"/>
          <p:nvPr/>
        </p:nvSpPr>
        <p:spPr>
          <a:xfrm rot="0">
            <a:off x="1763945" y="3271197"/>
            <a:ext cx="3731979" cy="982345"/>
          </a:xfrm>
          <a:prstGeom prst="rect">
            <a:avLst/>
          </a:prstGeom>
        </p:spPr>
        <p:txBody>
          <a:bodyPr anchor="t" rtlCol="false" tIns="0" lIns="0" bIns="0" rIns="0">
            <a:spAutoFit/>
          </a:bodyPr>
          <a:lstStyle/>
          <a:p>
            <a:pPr algn="ctr">
              <a:lnSpc>
                <a:spcPts val="7278"/>
              </a:lnSpc>
            </a:pPr>
            <a:r>
              <a:rPr lang="en-US" sz="5198" b="true">
                <a:solidFill>
                  <a:srgbClr val="606060"/>
                </a:solidFill>
                <a:latin typeface="Canva Sans Bold"/>
                <a:ea typeface="Canva Sans Bold"/>
                <a:cs typeface="Canva Sans Bold"/>
                <a:sym typeface="Canva Sans Bold"/>
              </a:rPr>
              <a:t>IT21184758</a:t>
            </a:r>
          </a:p>
        </p:txBody>
      </p:sp>
      <p:sp>
        <p:nvSpPr>
          <p:cNvPr name="TextBox 18" id="18"/>
          <p:cNvSpPr txBox="true"/>
          <p:nvPr/>
        </p:nvSpPr>
        <p:spPr>
          <a:xfrm rot="0">
            <a:off x="6394500" y="4864319"/>
            <a:ext cx="4874648" cy="887070"/>
          </a:xfrm>
          <a:prstGeom prst="rect">
            <a:avLst/>
          </a:prstGeom>
        </p:spPr>
        <p:txBody>
          <a:bodyPr anchor="t" rtlCol="false" tIns="0" lIns="0" bIns="0" rIns="0">
            <a:spAutoFit/>
          </a:bodyPr>
          <a:lstStyle/>
          <a:p>
            <a:pPr algn="ctr">
              <a:lnSpc>
                <a:spcPts val="7278"/>
              </a:lnSpc>
            </a:pPr>
            <a:r>
              <a:rPr lang="en-US" sz="5198" b="true">
                <a:solidFill>
                  <a:srgbClr val="A67C59"/>
                </a:solidFill>
                <a:latin typeface="Canva Sans Bold"/>
                <a:ea typeface="Canva Sans Bold"/>
                <a:cs typeface="Canva Sans Bold"/>
                <a:sym typeface="Canva Sans Bold"/>
              </a:rPr>
              <a:t>P.P Liyanage</a:t>
            </a:r>
          </a:p>
        </p:txBody>
      </p:sp>
      <p:sp>
        <p:nvSpPr>
          <p:cNvPr name="TextBox 19" id="19"/>
          <p:cNvSpPr txBox="true"/>
          <p:nvPr/>
        </p:nvSpPr>
        <p:spPr>
          <a:xfrm rot="0">
            <a:off x="2157859" y="6094289"/>
            <a:ext cx="14531692" cy="647065"/>
          </a:xfrm>
          <a:prstGeom prst="rect">
            <a:avLst/>
          </a:prstGeom>
        </p:spPr>
        <p:txBody>
          <a:bodyPr anchor="t" rtlCol="false" tIns="0" lIns="0" bIns="0" rIns="0">
            <a:spAutoFit/>
          </a:bodyPr>
          <a:lstStyle/>
          <a:p>
            <a:pPr algn="ctr">
              <a:lnSpc>
                <a:spcPts val="4759"/>
              </a:lnSpc>
            </a:pPr>
            <a:r>
              <a:rPr lang="en-US" sz="3399">
                <a:solidFill>
                  <a:srgbClr val="A67C59"/>
                </a:solidFill>
                <a:latin typeface="Canva Sans"/>
                <a:ea typeface="Canva Sans"/>
                <a:cs typeface="Canva Sans"/>
                <a:sym typeface="Canva Sans"/>
              </a:rPr>
              <a:t>BSc (Hons) in information Technology Specializing in cyber security</a:t>
            </a:r>
          </a:p>
        </p:txBody>
      </p:sp>
      <p:sp>
        <p:nvSpPr>
          <p:cNvPr name="TextBox 20" id="20"/>
          <p:cNvSpPr txBox="true"/>
          <p:nvPr/>
        </p:nvSpPr>
        <p:spPr>
          <a:xfrm rot="0">
            <a:off x="1796784" y="8160604"/>
            <a:ext cx="14892767" cy="581000"/>
          </a:xfrm>
          <a:prstGeom prst="rect">
            <a:avLst/>
          </a:prstGeom>
        </p:spPr>
        <p:txBody>
          <a:bodyPr anchor="t" rtlCol="false" tIns="0" lIns="0" bIns="0" rIns="0">
            <a:spAutoFit/>
          </a:bodyPr>
          <a:lstStyle/>
          <a:p>
            <a:pPr algn="ctr">
              <a:lnSpc>
                <a:spcPts val="4559"/>
              </a:lnSpc>
            </a:pPr>
            <a:r>
              <a:rPr lang="en-US" sz="3799">
                <a:solidFill>
                  <a:srgbClr val="000000"/>
                </a:solidFill>
                <a:latin typeface="Norwester"/>
                <a:ea typeface="Norwester"/>
                <a:cs typeface="Norwester"/>
                <a:sym typeface="Norwester"/>
              </a:rPr>
              <a:t>Attention-Seeking Mode with a Score System Using Machine Learning </a:t>
            </a:r>
          </a:p>
        </p:txBody>
      </p:sp>
      <p:sp>
        <p:nvSpPr>
          <p:cNvPr name="TextBox 21" id="21"/>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34</a:t>
            </a:r>
          </a:p>
        </p:txBody>
      </p:sp>
      <p:sp>
        <p:nvSpPr>
          <p:cNvPr name="TextBox 22" id="22"/>
          <p:cNvSpPr txBox="true"/>
          <p:nvPr/>
        </p:nvSpPr>
        <p:spPr>
          <a:xfrm rot="0">
            <a:off x="8610604" y="9402664"/>
            <a:ext cx="1822046"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IT21184758</a:t>
            </a:r>
          </a:p>
        </p:txBody>
      </p:sp>
      <p:sp>
        <p:nvSpPr>
          <p:cNvPr name="TextBox 23" id="23"/>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4" id="24"/>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Liyanage P.P</a:t>
            </a:r>
          </a:p>
        </p:txBody>
      </p:sp>
      <p:sp>
        <p:nvSpPr>
          <p:cNvPr name="TextBox 25" id="25"/>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grpSp>
        <p:nvGrpSpPr>
          <p:cNvPr name="Group 4" id="4"/>
          <p:cNvGrpSpPr/>
          <p:nvPr/>
        </p:nvGrpSpPr>
        <p:grpSpPr>
          <a:xfrm rot="0">
            <a:off x="10188021" y="1391603"/>
            <a:ext cx="9533662" cy="6232480"/>
            <a:chOff x="0" y="0"/>
            <a:chExt cx="12711549" cy="8309973"/>
          </a:xfrm>
        </p:grpSpPr>
        <p:sp>
          <p:nvSpPr>
            <p:cNvPr name="Freeform 5" id="5"/>
            <p:cNvSpPr/>
            <p:nvPr/>
          </p:nvSpPr>
          <p:spPr>
            <a:xfrm flipH="false" flipV="false" rot="0">
              <a:off x="0" y="0"/>
              <a:ext cx="12711557" cy="8309991"/>
            </a:xfrm>
            <a:custGeom>
              <a:avLst/>
              <a:gdLst/>
              <a:ahLst/>
              <a:cxnLst/>
              <a:rect r="r" b="b" t="t" l="l"/>
              <a:pathLst>
                <a:path h="8309991" w="12711557">
                  <a:moveTo>
                    <a:pt x="0" y="0"/>
                  </a:moveTo>
                  <a:lnTo>
                    <a:pt x="12711557" y="0"/>
                  </a:lnTo>
                  <a:lnTo>
                    <a:pt x="12711557" y="8309991"/>
                  </a:lnTo>
                  <a:lnTo>
                    <a:pt x="0" y="8309991"/>
                  </a:lnTo>
                  <a:lnTo>
                    <a:pt x="0" y="0"/>
                  </a:lnTo>
                  <a:close/>
                </a:path>
              </a:pathLst>
            </a:custGeom>
            <a:blipFill>
              <a:blip r:embed="rId3"/>
              <a:stretch>
                <a:fillRect l="0" t="-975" r="0" b="-975"/>
              </a:stretch>
            </a:blipFill>
          </p:spPr>
        </p:sp>
      </p:grpSp>
      <p:sp>
        <p:nvSpPr>
          <p:cNvPr name="Freeform 6" id="6"/>
          <p:cNvSpPr/>
          <p:nvPr/>
        </p:nvSpPr>
        <p:spPr>
          <a:xfrm flipH="false" flipV="false" rot="0">
            <a:off x="0" y="1859791"/>
            <a:ext cx="1327252" cy="8850392"/>
          </a:xfrm>
          <a:custGeom>
            <a:avLst/>
            <a:gdLst/>
            <a:ahLst/>
            <a:cxnLst/>
            <a:rect r="r" b="b" t="t" l="l"/>
            <a:pathLst>
              <a:path h="8850392" w="1327252">
                <a:moveTo>
                  <a:pt x="0" y="0"/>
                </a:moveTo>
                <a:lnTo>
                  <a:pt x="1327252" y="0"/>
                </a:lnTo>
                <a:lnTo>
                  <a:pt x="1327252" y="8850392"/>
                </a:lnTo>
                <a:lnTo>
                  <a:pt x="0" y="88503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8" id="8"/>
          <p:cNvGrpSpPr/>
          <p:nvPr/>
        </p:nvGrpSpPr>
        <p:grpSpPr>
          <a:xfrm rot="0">
            <a:off x="152400" y="9394217"/>
            <a:ext cx="3809868" cy="625179"/>
            <a:chOff x="0" y="0"/>
            <a:chExt cx="5079824" cy="833572"/>
          </a:xfrm>
        </p:grpSpPr>
        <p:sp>
          <p:nvSpPr>
            <p:cNvPr name="Freeform 9" id="9"/>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8"/>
              <a:stretch>
                <a:fillRect l="0" t="-239" r="0" b="-233"/>
              </a:stretch>
            </a:blipFill>
          </p:spPr>
        </p:sp>
      </p:grpSp>
      <p:grpSp>
        <p:nvGrpSpPr>
          <p:cNvPr name="Group 10" id="10"/>
          <p:cNvGrpSpPr/>
          <p:nvPr/>
        </p:nvGrpSpPr>
        <p:grpSpPr>
          <a:xfrm rot="0">
            <a:off x="8311149" y="9509157"/>
            <a:ext cx="38100" cy="392809"/>
            <a:chOff x="0" y="0"/>
            <a:chExt cx="50800" cy="523745"/>
          </a:xfrm>
        </p:grpSpPr>
        <p:sp>
          <p:nvSpPr>
            <p:cNvPr name="Freeform 11" id="11"/>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2" id="12"/>
          <p:cNvGrpSpPr/>
          <p:nvPr/>
        </p:nvGrpSpPr>
        <p:grpSpPr>
          <a:xfrm rot="0">
            <a:off x="10715459" y="9488389"/>
            <a:ext cx="38100" cy="392809"/>
            <a:chOff x="0" y="0"/>
            <a:chExt cx="50800" cy="523745"/>
          </a:xfrm>
        </p:grpSpPr>
        <p:sp>
          <p:nvSpPr>
            <p:cNvPr name="Freeform 13" id="1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4" id="14"/>
          <p:cNvSpPr txBox="true"/>
          <p:nvPr/>
        </p:nvSpPr>
        <p:spPr>
          <a:xfrm rot="0">
            <a:off x="2451352" y="1761178"/>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BACKGROUND</a:t>
            </a:r>
          </a:p>
        </p:txBody>
      </p:sp>
      <p:sp>
        <p:nvSpPr>
          <p:cNvPr name="TextBox 15" id="1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35</a:t>
            </a:r>
          </a:p>
        </p:txBody>
      </p:sp>
      <p:sp>
        <p:nvSpPr>
          <p:cNvPr name="TextBox 16" id="16"/>
          <p:cNvSpPr txBox="true"/>
          <p:nvPr/>
        </p:nvSpPr>
        <p:spPr>
          <a:xfrm rot="0">
            <a:off x="8610600" y="9402665"/>
            <a:ext cx="1822049"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IT21184758</a:t>
            </a:r>
          </a:p>
        </p:txBody>
      </p:sp>
      <p:sp>
        <p:nvSpPr>
          <p:cNvPr name="TextBox 17" id="17"/>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8" id="18"/>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Liyanage P.P</a:t>
            </a:r>
          </a:p>
        </p:txBody>
      </p:sp>
      <p:sp>
        <p:nvSpPr>
          <p:cNvPr name="TextBox 19" id="19"/>
          <p:cNvSpPr txBox="true"/>
          <p:nvPr/>
        </p:nvSpPr>
        <p:spPr>
          <a:xfrm rot="0">
            <a:off x="1683127" y="3343283"/>
            <a:ext cx="8207634" cy="2124075"/>
          </a:xfrm>
          <a:prstGeom prst="rect">
            <a:avLst/>
          </a:prstGeom>
        </p:spPr>
        <p:txBody>
          <a:bodyPr anchor="t" rtlCol="false" tIns="0" lIns="0" bIns="0" rIns="0">
            <a:spAutoFit/>
          </a:bodyPr>
          <a:lstStyle/>
          <a:p>
            <a:pPr algn="l">
              <a:lnSpc>
                <a:spcPts val="2879"/>
              </a:lnSpc>
            </a:pPr>
            <a:r>
              <a:rPr lang="en-US" sz="2400" spc="21" b="true">
                <a:solidFill>
                  <a:srgbClr val="000000"/>
                </a:solidFill>
                <a:latin typeface="TT Rounds Condensed Bold"/>
                <a:ea typeface="TT Rounds Condensed Bold"/>
                <a:cs typeface="TT Rounds Condensed Bold"/>
                <a:sym typeface="TT Rounds Condensed Bold"/>
              </a:rPr>
              <a:t>Introduction</a:t>
            </a:r>
            <a:r>
              <a:rPr lang="en-US" sz="2400" spc="21">
                <a:solidFill>
                  <a:srgbClr val="000000"/>
                </a:solidFill>
                <a:latin typeface="TT Rounds Condensed"/>
                <a:ea typeface="TT Rounds Condensed"/>
                <a:cs typeface="TT Rounds Condensed"/>
                <a:sym typeface="TT Rounds Condensed"/>
              </a:rPr>
              <a:t>:</a:t>
            </a:r>
          </a:p>
          <a:p>
            <a:pPr algn="l">
              <a:lnSpc>
                <a:spcPts val="2879"/>
              </a:lnSpc>
            </a:pPr>
            <a:r>
              <a:rPr lang="en-US" sz="2400" spc="22">
                <a:solidFill>
                  <a:srgbClr val="000000"/>
                </a:solidFill>
                <a:latin typeface="TT Rounds Condensed"/>
                <a:ea typeface="TT Rounds Condensed"/>
                <a:cs typeface="TT Rounds Condensed"/>
                <a:sym typeface="TT Rounds Condensed"/>
              </a:rPr>
              <a:t>In modern cybersecurity environments, Data Loss Prevention (DLP) systems are critical for detecting and preventing potential data breaches. However, the sheer volume of alerts generated by these systems can overwhelm security teams.</a:t>
            </a:r>
          </a:p>
          <a:p>
            <a:pPr algn="just">
              <a:lnSpc>
                <a:spcPts val="2400"/>
              </a:lnSpc>
            </a:pPr>
          </a:p>
        </p:txBody>
      </p:sp>
      <p:sp>
        <p:nvSpPr>
          <p:cNvPr name="TextBox 20" id="20"/>
          <p:cNvSpPr txBox="true"/>
          <p:nvPr/>
        </p:nvSpPr>
        <p:spPr>
          <a:xfrm rot="0">
            <a:off x="1683127" y="5734058"/>
            <a:ext cx="8031187" cy="2505075"/>
          </a:xfrm>
          <a:prstGeom prst="rect">
            <a:avLst/>
          </a:prstGeom>
        </p:spPr>
        <p:txBody>
          <a:bodyPr anchor="t" rtlCol="false" tIns="0" lIns="0" bIns="0" rIns="0">
            <a:spAutoFit/>
          </a:bodyPr>
          <a:lstStyle/>
          <a:p>
            <a:pPr algn="l">
              <a:lnSpc>
                <a:spcPts val="2879"/>
              </a:lnSpc>
            </a:pPr>
            <a:r>
              <a:rPr lang="en-US" b="true" sz="2400" spc="22">
                <a:solidFill>
                  <a:srgbClr val="000000"/>
                </a:solidFill>
                <a:latin typeface="TT Rounds Condensed Bold"/>
                <a:ea typeface="TT Rounds Condensed Bold"/>
                <a:cs typeface="TT Rounds Condensed Bold"/>
                <a:sym typeface="TT Rounds Condensed Bold"/>
              </a:rPr>
              <a:t>Importance</a:t>
            </a:r>
            <a:r>
              <a:rPr lang="en-US" sz="2400" spc="22">
                <a:solidFill>
                  <a:srgbClr val="000000"/>
                </a:solidFill>
                <a:latin typeface="TT Rounds Condensed"/>
                <a:ea typeface="TT Rounds Condensed"/>
                <a:cs typeface="TT Rounds Condensed"/>
                <a:sym typeface="TT Rounds Condensed"/>
              </a:rPr>
              <a:t>:</a:t>
            </a:r>
          </a:p>
          <a:p>
            <a:pPr algn="l" marL="241046" indent="-120523" lvl="1">
              <a:lnSpc>
                <a:spcPts val="2400"/>
              </a:lnSpc>
              <a:buFont typeface="Arial"/>
              <a:buChar char="•"/>
            </a:pPr>
            <a:r>
              <a:rPr lang="en-US" sz="2000" spc="18">
                <a:solidFill>
                  <a:srgbClr val="000000"/>
                </a:solidFill>
                <a:latin typeface="TT Rounds Condensed"/>
                <a:ea typeface="TT Rounds Condensed"/>
                <a:cs typeface="TT Rounds Condensed"/>
                <a:sym typeface="TT Rounds Condensed"/>
              </a:rPr>
              <a:t>High Alert Volumes: DLP systems often trigger numerous alerts daily, many of which are low priority.</a:t>
            </a:r>
          </a:p>
          <a:p>
            <a:pPr algn="l" marL="241046" indent="-120523" lvl="1">
              <a:lnSpc>
                <a:spcPts val="2400"/>
              </a:lnSpc>
              <a:buFont typeface="Arial"/>
              <a:buChar char="•"/>
            </a:pPr>
            <a:r>
              <a:rPr lang="en-US" sz="2000" spc="18">
                <a:solidFill>
                  <a:srgbClr val="000000"/>
                </a:solidFill>
                <a:latin typeface="TT Rounds Condensed"/>
                <a:ea typeface="TT Rounds Condensed"/>
                <a:cs typeface="TT Rounds Condensed"/>
                <a:sym typeface="TT Rounds Condensed"/>
              </a:rPr>
              <a:t>Alert Fatigue: Security teams struggle to manage and prioritize alerts, leading to missed or delayed responses to critical threats.</a:t>
            </a:r>
          </a:p>
          <a:p>
            <a:pPr algn="l" marL="241046" indent="-120523" lvl="1">
              <a:lnSpc>
                <a:spcPts val="2400"/>
              </a:lnSpc>
              <a:buFont typeface="Arial"/>
              <a:buChar char="•"/>
            </a:pPr>
            <a:r>
              <a:rPr lang="en-US" sz="2000" spc="18">
                <a:solidFill>
                  <a:srgbClr val="000000"/>
                </a:solidFill>
                <a:latin typeface="TT Rounds Condensed"/>
                <a:ea typeface="TT Rounds Condensed"/>
                <a:cs typeface="TT Rounds Condensed"/>
                <a:sym typeface="TT Rounds Condensed"/>
              </a:rPr>
              <a:t>Efficiency Challenge: There is a growing need for intelligent systems that can prioritize alerts, reducing the cognitive load on analysts and improving incident response times.</a:t>
            </a:r>
          </a:p>
        </p:txBody>
      </p:sp>
      <p:sp>
        <p:nvSpPr>
          <p:cNvPr name="TextBox 21" id="21"/>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0" y="-240746"/>
            <a:ext cx="18288000" cy="10527746"/>
            <a:chOff x="0" y="0"/>
            <a:chExt cx="24384000" cy="14036995"/>
          </a:xfrm>
        </p:grpSpPr>
        <p:sp>
          <p:nvSpPr>
            <p:cNvPr name="Freeform 3" id="3"/>
            <p:cNvSpPr/>
            <p:nvPr/>
          </p:nvSpPr>
          <p:spPr>
            <a:xfrm flipH="false" flipV="false" rot="0">
              <a:off x="0" y="0"/>
              <a:ext cx="24384000" cy="14037056"/>
            </a:xfrm>
            <a:custGeom>
              <a:avLst/>
              <a:gdLst/>
              <a:ahLst/>
              <a:cxnLst/>
              <a:rect r="r" b="b" t="t" l="l"/>
              <a:pathLst>
                <a:path h="14037056" w="24384000">
                  <a:moveTo>
                    <a:pt x="0" y="0"/>
                  </a:moveTo>
                  <a:lnTo>
                    <a:pt x="24384000" y="0"/>
                  </a:lnTo>
                  <a:lnTo>
                    <a:pt x="24384000" y="14037056"/>
                  </a:lnTo>
                  <a:lnTo>
                    <a:pt x="0" y="14037056"/>
                  </a:lnTo>
                  <a:lnTo>
                    <a:pt x="0" y="0"/>
                  </a:lnTo>
                  <a:close/>
                </a:path>
              </a:pathLst>
            </a:custGeom>
            <a:blipFill>
              <a:blip r:embed="rId2"/>
              <a:stretch>
                <a:fillRect l="0" t="-7904" r="0" b="-7903"/>
              </a:stretch>
            </a:blipFill>
          </p:spPr>
        </p:sp>
      </p:grpSp>
      <p:grpSp>
        <p:nvGrpSpPr>
          <p:cNvPr name="Group 4" id="4"/>
          <p:cNvGrpSpPr/>
          <p:nvPr/>
        </p:nvGrpSpPr>
        <p:grpSpPr>
          <a:xfrm rot="0">
            <a:off x="251399" y="194547"/>
            <a:ext cx="1554601" cy="1419763"/>
            <a:chOff x="0" y="0"/>
            <a:chExt cx="2072801" cy="1893017"/>
          </a:xfrm>
        </p:grpSpPr>
        <p:sp>
          <p:nvSpPr>
            <p:cNvPr name="Freeform 5" id="5"/>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sp>
        <p:nvSpPr>
          <p:cNvPr name="Freeform 6" id="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2400" y="9394217"/>
            <a:ext cx="3809868" cy="625179"/>
            <a:chOff x="0" y="0"/>
            <a:chExt cx="5079824" cy="833572"/>
          </a:xfrm>
        </p:grpSpPr>
        <p:sp>
          <p:nvSpPr>
            <p:cNvPr name="Freeform 8" id="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6"/>
              <a:stretch>
                <a:fillRect l="0" t="-239" r="0" b="-233"/>
              </a:stretch>
            </a:blipFill>
          </p:spPr>
        </p:sp>
      </p:grpSp>
      <p:grpSp>
        <p:nvGrpSpPr>
          <p:cNvPr name="Group 9" id="9"/>
          <p:cNvGrpSpPr/>
          <p:nvPr/>
        </p:nvGrpSpPr>
        <p:grpSpPr>
          <a:xfrm rot="0">
            <a:off x="8311149" y="9509157"/>
            <a:ext cx="38100" cy="392809"/>
            <a:chOff x="0" y="0"/>
            <a:chExt cx="50800" cy="523745"/>
          </a:xfrm>
        </p:grpSpPr>
        <p:sp>
          <p:nvSpPr>
            <p:cNvPr name="Freeform 10" id="1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1" id="11"/>
          <p:cNvGrpSpPr/>
          <p:nvPr/>
        </p:nvGrpSpPr>
        <p:grpSpPr>
          <a:xfrm rot="0">
            <a:off x="10715459" y="9488389"/>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3" id="13"/>
          <p:cNvSpPr txBox="true"/>
          <p:nvPr/>
        </p:nvSpPr>
        <p:spPr>
          <a:xfrm rot="0">
            <a:off x="1653219" y="2373065"/>
            <a:ext cx="6776113" cy="916305"/>
          </a:xfrm>
          <a:prstGeom prst="rect">
            <a:avLst/>
          </a:prstGeom>
        </p:spPr>
        <p:txBody>
          <a:bodyPr anchor="t" rtlCol="false" tIns="0" lIns="0" bIns="0" rIns="0">
            <a:spAutoFit/>
          </a:bodyPr>
          <a:lstStyle/>
          <a:p>
            <a:pPr algn="l">
              <a:lnSpc>
                <a:spcPts val="6719"/>
              </a:lnSpc>
            </a:pPr>
            <a:r>
              <a:rPr lang="en-US" b="true" sz="4800" u="sng">
                <a:solidFill>
                  <a:srgbClr val="FFD98C"/>
                </a:solidFill>
                <a:latin typeface="Raleway Heavy"/>
                <a:ea typeface="Raleway Heavy"/>
                <a:cs typeface="Raleway Heavy"/>
                <a:sym typeface="Raleway Heavy"/>
              </a:rPr>
              <a:t>RESEARCH QUESTION</a:t>
            </a:r>
          </a:p>
        </p:txBody>
      </p:sp>
      <p:sp>
        <p:nvSpPr>
          <p:cNvPr name="TextBox 14" id="14"/>
          <p:cNvSpPr txBox="true"/>
          <p:nvPr/>
        </p:nvSpPr>
        <p:spPr>
          <a:xfrm rot="0">
            <a:off x="1028700" y="3981725"/>
            <a:ext cx="8662702" cy="4334091"/>
          </a:xfrm>
          <a:prstGeom prst="rect">
            <a:avLst/>
          </a:prstGeom>
        </p:spPr>
        <p:txBody>
          <a:bodyPr anchor="t" rtlCol="false" tIns="0" lIns="0" bIns="0" rIns="0">
            <a:spAutoFit/>
          </a:bodyPr>
          <a:lstStyle/>
          <a:p>
            <a:pPr algn="just">
              <a:lnSpc>
                <a:spcPts val="2877"/>
              </a:lnSpc>
            </a:pPr>
            <a:r>
              <a:rPr lang="en-US" sz="2400">
                <a:solidFill>
                  <a:srgbClr val="F7F7F7"/>
                </a:solidFill>
                <a:latin typeface="Garet"/>
                <a:ea typeface="Garet"/>
                <a:cs typeface="Garet"/>
                <a:sym typeface="Garet"/>
              </a:rPr>
              <a:t>How can machine learning be leveraged to implement an attention-seeking mode that intelligently prioritizes DLP security alerts based on their potential risk?</a:t>
            </a:r>
          </a:p>
          <a:p>
            <a:pPr algn="just">
              <a:lnSpc>
                <a:spcPts val="2877"/>
              </a:lnSpc>
            </a:pPr>
          </a:p>
          <a:p>
            <a:pPr algn="just">
              <a:lnSpc>
                <a:spcPts val="2877"/>
              </a:lnSpc>
            </a:pPr>
          </a:p>
          <a:p>
            <a:pPr algn="just">
              <a:lnSpc>
                <a:spcPts val="2877"/>
              </a:lnSpc>
            </a:pPr>
            <a:r>
              <a:rPr lang="en-US" sz="2400">
                <a:solidFill>
                  <a:srgbClr val="F7F7F7"/>
                </a:solidFill>
                <a:latin typeface="Garet"/>
                <a:ea typeface="Garet"/>
                <a:cs typeface="Garet"/>
                <a:sym typeface="Garet"/>
              </a:rPr>
              <a:t>"Machine learning can be applied to DLP systems by analyzing historical incident data and assigning risk scores to alerts. This enables the system to prioritize high-risk alerts, reducing alert fatigue and allowing security teams to respond more effectively to critical threats."</a:t>
            </a:r>
          </a:p>
          <a:p>
            <a:pPr algn="just">
              <a:lnSpc>
                <a:spcPts val="2879"/>
              </a:lnSpc>
            </a:pPr>
          </a:p>
        </p:txBody>
      </p:sp>
      <p:sp>
        <p:nvSpPr>
          <p:cNvPr name="TextBox 15" id="1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36</a:t>
            </a:r>
          </a:p>
        </p:txBody>
      </p:sp>
      <p:sp>
        <p:nvSpPr>
          <p:cNvPr name="TextBox 16" id="16"/>
          <p:cNvSpPr txBox="true"/>
          <p:nvPr/>
        </p:nvSpPr>
        <p:spPr>
          <a:xfrm rot="0">
            <a:off x="8615986" y="9402665"/>
            <a:ext cx="1816664"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IT21184758</a:t>
            </a:r>
          </a:p>
        </p:txBody>
      </p:sp>
      <p:sp>
        <p:nvSpPr>
          <p:cNvPr name="TextBox 17" id="17"/>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8" id="18"/>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Liyanage P.P</a:t>
            </a:r>
          </a:p>
        </p:txBody>
      </p:sp>
      <p:sp>
        <p:nvSpPr>
          <p:cNvPr name="TextBox 19" id="19"/>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1888901"/>
          <a:ext cx="16192500" cy="7048500"/>
        </p:xfrm>
        <a:graphic>
          <a:graphicData uri="http://schemas.openxmlformats.org/drawingml/2006/table">
            <a:tbl>
              <a:tblPr/>
              <a:tblGrid>
                <a:gridCol w="3238500"/>
                <a:gridCol w="3238500"/>
                <a:gridCol w="3238500"/>
                <a:gridCol w="3238500"/>
                <a:gridCol w="3238500"/>
              </a:tblGrid>
              <a:tr h="1409700">
                <a:tc>
                  <a:txBody>
                    <a:bodyPr anchor="t" rtlCol="false"/>
                    <a:lstStyle/>
                    <a:p>
                      <a:pPr algn="ctr">
                        <a:lnSpc>
                          <a:spcPts val="2520"/>
                        </a:lnSpc>
                        <a:defRPr/>
                      </a:pPr>
                      <a:r>
                        <a:rPr lang="en-US" sz="1800" b="true">
                          <a:solidFill>
                            <a:srgbClr val="1D1D1F"/>
                          </a:solidFill>
                          <a:latin typeface="Garet Bold"/>
                          <a:ea typeface="Garet Bold"/>
                          <a:cs typeface="Garet Bold"/>
                          <a:sym typeface="Garet Bold"/>
                        </a:rPr>
                        <a:t>Application References</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Real-time Risk Scoring</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Alert Fatigue Reduction</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Historical Data Analysis</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c>
                  <a:txBody>
                    <a:bodyPr anchor="t" rtlCol="false"/>
                    <a:lstStyle/>
                    <a:p>
                      <a:pPr algn="ctr">
                        <a:lnSpc>
                          <a:spcPts val="2520"/>
                        </a:lnSpc>
                        <a:defRPr/>
                      </a:pPr>
                      <a:r>
                        <a:rPr lang="en-US" sz="1800">
                          <a:solidFill>
                            <a:srgbClr val="1D1D1F"/>
                          </a:solidFill>
                          <a:latin typeface="Garet"/>
                          <a:ea typeface="Garet"/>
                          <a:cs typeface="Garet"/>
                          <a:sym typeface="Garet"/>
                        </a:rPr>
                        <a:t>Critical Incident Prioritization</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gradFill rotWithShape="true">
                      <a:gsLst>
                        <a:gs pos="0">
                          <a:srgbClr val="FFDE59">
                            <a:alpha val="47000"/>
                          </a:srgbClr>
                        </a:gs>
                        <a:gs pos="100000">
                          <a:srgbClr val="FF914D">
                            <a:alpha val="63500"/>
                          </a:srgbClr>
                        </a:gs>
                      </a:gsLst>
                      <a:lin ang="0"/>
                    </a:gra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[1]</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[2]</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Reference [3]</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r h="1409700">
                <a:tc>
                  <a:txBody>
                    <a:bodyPr anchor="t" rtlCol="false"/>
                    <a:lstStyle/>
                    <a:p>
                      <a:pPr algn="ctr">
                        <a:lnSpc>
                          <a:spcPts val="2520"/>
                        </a:lnSpc>
                        <a:defRPr/>
                      </a:pPr>
                      <a:r>
                        <a:rPr lang="en-US" sz="1800">
                          <a:solidFill>
                            <a:srgbClr val="1D1D1F"/>
                          </a:solidFill>
                          <a:latin typeface="Garet"/>
                          <a:ea typeface="Garet"/>
                          <a:cs typeface="Garet"/>
                          <a:sym typeface="Garet"/>
                        </a:rPr>
                        <a:t>DATASHIELDX</a:t>
                      </a: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A769"/>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c>
                  <a:txBody>
                    <a:bodyPr anchor="t" rtlCol="false"/>
                    <a:lstStyle/>
                    <a:p>
                      <a:pPr algn="l">
                        <a:lnSpc>
                          <a:spcPts val="1679"/>
                        </a:lnSpc>
                        <a:defRPr/>
                      </a:pPr>
                      <a:endParaRPr lang="en-US" sz="1100"/>
                    </a:p>
                  </a:txBody>
                  <a:tcPr marL="190500" marR="190500" marT="190500" marB="19050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2E2E2"/>
                    </a:solidFill>
                  </a:tcPr>
                </a:tc>
              </a:tr>
            </a:tbl>
          </a:graphicData>
        </a:graphic>
      </p:graphicFrame>
      <p:sp>
        <p:nvSpPr>
          <p:cNvPr name="Freeform 3" id="3"/>
          <p:cNvSpPr/>
          <p:nvPr/>
        </p:nvSpPr>
        <p:spPr>
          <a:xfrm flipH="false" flipV="false" rot="0">
            <a:off x="5423388"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4" id="4"/>
          <p:cNvSpPr/>
          <p:nvPr/>
        </p:nvSpPr>
        <p:spPr>
          <a:xfrm flipH="false" flipV="false" rot="0">
            <a:off x="8720869"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5" id="5"/>
          <p:cNvSpPr/>
          <p:nvPr/>
        </p:nvSpPr>
        <p:spPr>
          <a:xfrm flipH="false" flipV="false" rot="0">
            <a:off x="12015056"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6" id="6"/>
          <p:cNvSpPr/>
          <p:nvPr/>
        </p:nvSpPr>
        <p:spPr>
          <a:xfrm flipH="false" flipV="false" rot="0">
            <a:off x="15309244" y="7993138"/>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grpSp>
        <p:nvGrpSpPr>
          <p:cNvPr name="Group 7" id="7"/>
          <p:cNvGrpSpPr/>
          <p:nvPr/>
        </p:nvGrpSpPr>
        <p:grpSpPr>
          <a:xfrm rot="0">
            <a:off x="251399" y="194547"/>
            <a:ext cx="1554601" cy="1419763"/>
            <a:chOff x="0" y="0"/>
            <a:chExt cx="2072801" cy="1893017"/>
          </a:xfrm>
        </p:grpSpPr>
        <p:sp>
          <p:nvSpPr>
            <p:cNvPr name="Freeform 8" id="8"/>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4"/>
              <a:stretch>
                <a:fillRect l="-23104" t="0" r="-23104" b="0"/>
              </a:stretch>
            </a:blipFill>
          </p:spPr>
        </p:sp>
      </p:grpSp>
      <p:sp>
        <p:nvSpPr>
          <p:cNvPr name="Freeform 9" id="9"/>
          <p:cNvSpPr/>
          <p:nvPr/>
        </p:nvSpPr>
        <p:spPr>
          <a:xfrm flipH="false" flipV="false" rot="0">
            <a:off x="5428673" y="3548760"/>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5293390" y="5034107"/>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1" id="11"/>
          <p:cNvSpPr/>
          <p:nvPr/>
        </p:nvSpPr>
        <p:spPr>
          <a:xfrm flipH="false" flipV="false" rot="0">
            <a:off x="5423388" y="6495550"/>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8720869" y="5016476"/>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2009772" y="3548760"/>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4" id="14"/>
          <p:cNvSpPr/>
          <p:nvPr/>
        </p:nvSpPr>
        <p:spPr>
          <a:xfrm flipH="false" flipV="false" rot="0">
            <a:off x="12009772" y="5034990"/>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5" id="15"/>
          <p:cNvSpPr/>
          <p:nvPr/>
        </p:nvSpPr>
        <p:spPr>
          <a:xfrm flipH="false" flipV="false" rot="0">
            <a:off x="12009772" y="6495550"/>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6" id="16"/>
          <p:cNvSpPr/>
          <p:nvPr/>
        </p:nvSpPr>
        <p:spPr>
          <a:xfrm flipH="false" flipV="false" rot="0">
            <a:off x="8704461" y="6485410"/>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15283865" y="6466707"/>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8" id="18"/>
          <p:cNvSpPr/>
          <p:nvPr/>
        </p:nvSpPr>
        <p:spPr>
          <a:xfrm flipH="false" flipV="false" rot="0">
            <a:off x="5436206" y="5005800"/>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19" id="19"/>
          <p:cNvSpPr/>
          <p:nvPr/>
        </p:nvSpPr>
        <p:spPr>
          <a:xfrm flipH="false" flipV="false" rot="0">
            <a:off x="8725109" y="3567274"/>
            <a:ext cx="846263" cy="803950"/>
          </a:xfrm>
          <a:custGeom>
            <a:avLst/>
            <a:gdLst/>
            <a:ahLst/>
            <a:cxnLst/>
            <a:rect r="r" b="b" t="t" l="l"/>
            <a:pathLst>
              <a:path h="803950" w="846263">
                <a:moveTo>
                  <a:pt x="0" y="0"/>
                </a:moveTo>
                <a:lnTo>
                  <a:pt x="846263" y="0"/>
                </a:lnTo>
                <a:lnTo>
                  <a:pt x="846263" y="803950"/>
                </a:lnTo>
                <a:lnTo>
                  <a:pt x="0" y="803950"/>
                </a:lnTo>
                <a:lnTo>
                  <a:pt x="0" y="0"/>
                </a:lnTo>
                <a:close/>
              </a:path>
            </a:pathLst>
          </a:custGeom>
          <a:blipFill>
            <a:blip r:embed="rId2">
              <a:extLst>
                <a:ext uri="{96DAC541-7B7A-43D3-8B79-37D633B846F1}">
                  <asvg:svgBlip xmlns:asvg="http://schemas.microsoft.com/office/drawing/2016/SVG/main" r:embed="rId3"/>
                </a:ext>
              </a:extLst>
            </a:blip>
            <a:stretch>
              <a:fillRect l="0" t="-266" r="0" b="-266"/>
            </a:stretch>
          </a:blipFill>
        </p:spPr>
      </p:sp>
      <p:sp>
        <p:nvSpPr>
          <p:cNvPr name="Freeform 20" id="20"/>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21" id="21"/>
          <p:cNvGrpSpPr/>
          <p:nvPr/>
        </p:nvGrpSpPr>
        <p:grpSpPr>
          <a:xfrm rot="0">
            <a:off x="152400" y="9394217"/>
            <a:ext cx="3809868" cy="625179"/>
            <a:chOff x="0" y="0"/>
            <a:chExt cx="5079824" cy="833572"/>
          </a:xfrm>
        </p:grpSpPr>
        <p:sp>
          <p:nvSpPr>
            <p:cNvPr name="Freeform 22" id="22"/>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9"/>
              <a:stretch>
                <a:fillRect l="0" t="-239" r="0" b="-233"/>
              </a:stretch>
            </a:blipFill>
          </p:spPr>
        </p:sp>
      </p:grpSp>
      <p:grpSp>
        <p:nvGrpSpPr>
          <p:cNvPr name="Group 23" id="23"/>
          <p:cNvGrpSpPr/>
          <p:nvPr/>
        </p:nvGrpSpPr>
        <p:grpSpPr>
          <a:xfrm rot="0">
            <a:off x="8311149" y="9509157"/>
            <a:ext cx="38100" cy="392809"/>
            <a:chOff x="0" y="0"/>
            <a:chExt cx="50800" cy="523745"/>
          </a:xfrm>
        </p:grpSpPr>
        <p:sp>
          <p:nvSpPr>
            <p:cNvPr name="Freeform 24" id="24"/>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25" id="25"/>
          <p:cNvGrpSpPr/>
          <p:nvPr/>
        </p:nvGrpSpPr>
        <p:grpSpPr>
          <a:xfrm rot="0">
            <a:off x="10715459" y="9488389"/>
            <a:ext cx="38100" cy="392809"/>
            <a:chOff x="0" y="0"/>
            <a:chExt cx="50800" cy="523745"/>
          </a:xfrm>
        </p:grpSpPr>
        <p:sp>
          <p:nvSpPr>
            <p:cNvPr name="Freeform 26" id="26"/>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27" id="27"/>
          <p:cNvSpPr txBox="true"/>
          <p:nvPr/>
        </p:nvSpPr>
        <p:spPr>
          <a:xfrm rot="0">
            <a:off x="6531906" y="608320"/>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RESEARCH GAP</a:t>
            </a:r>
          </a:p>
        </p:txBody>
      </p:sp>
      <p:sp>
        <p:nvSpPr>
          <p:cNvPr name="TextBox 28" id="28"/>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37</a:t>
            </a:r>
          </a:p>
        </p:txBody>
      </p:sp>
      <p:sp>
        <p:nvSpPr>
          <p:cNvPr name="TextBox 29" id="29"/>
          <p:cNvSpPr txBox="true"/>
          <p:nvPr/>
        </p:nvSpPr>
        <p:spPr>
          <a:xfrm rot="0">
            <a:off x="8615986" y="9402665"/>
            <a:ext cx="1816664" cy="476364"/>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IT21184758</a:t>
            </a:r>
          </a:p>
        </p:txBody>
      </p:sp>
      <p:sp>
        <p:nvSpPr>
          <p:cNvPr name="TextBox 30" id="30"/>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31" id="31"/>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Liyanage P.P</a:t>
            </a:r>
          </a:p>
        </p:txBody>
      </p:sp>
      <p:sp>
        <p:nvSpPr>
          <p:cNvPr name="Freeform 32" id="32"/>
          <p:cNvSpPr/>
          <p:nvPr/>
        </p:nvSpPr>
        <p:spPr>
          <a:xfrm flipH="false" flipV="false" rot="0">
            <a:off x="15289150" y="3567274"/>
            <a:ext cx="840978" cy="840978"/>
          </a:xfrm>
          <a:custGeom>
            <a:avLst/>
            <a:gdLst/>
            <a:ahLst/>
            <a:cxnLst/>
            <a:rect r="r" b="b" t="t" l="l"/>
            <a:pathLst>
              <a:path h="840978" w="840978">
                <a:moveTo>
                  <a:pt x="0" y="0"/>
                </a:moveTo>
                <a:lnTo>
                  <a:pt x="840978" y="0"/>
                </a:lnTo>
                <a:lnTo>
                  <a:pt x="840978" y="840978"/>
                </a:lnTo>
                <a:lnTo>
                  <a:pt x="0" y="84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33" id="3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1028700" y="1614310"/>
            <a:ext cx="16230600" cy="1318985"/>
            <a:chOff x="0" y="0"/>
            <a:chExt cx="21640800" cy="1758647"/>
          </a:xfrm>
        </p:grpSpPr>
        <p:sp>
          <p:nvSpPr>
            <p:cNvPr name="Freeform 3" id="3"/>
            <p:cNvSpPr/>
            <p:nvPr/>
          </p:nvSpPr>
          <p:spPr>
            <a:xfrm flipH="false" flipV="false" rot="0">
              <a:off x="0" y="0"/>
              <a:ext cx="21640800" cy="1758696"/>
            </a:xfrm>
            <a:custGeom>
              <a:avLst/>
              <a:gdLst/>
              <a:ahLst/>
              <a:cxnLst/>
              <a:rect r="r" b="b" t="t" l="l"/>
              <a:pathLst>
                <a:path h="1758696" w="21640800">
                  <a:moveTo>
                    <a:pt x="0" y="0"/>
                  </a:moveTo>
                  <a:lnTo>
                    <a:pt x="21640800" y="0"/>
                  </a:lnTo>
                  <a:lnTo>
                    <a:pt x="21640800" y="1758696"/>
                  </a:lnTo>
                  <a:lnTo>
                    <a:pt x="0" y="1758696"/>
                  </a:lnTo>
                  <a:lnTo>
                    <a:pt x="0" y="0"/>
                  </a:lnTo>
                  <a:close/>
                </a:path>
              </a:pathLst>
            </a:custGeom>
            <a:blipFill>
              <a:blip r:embed="rId2"/>
              <a:stretch>
                <a:fillRect l="0" t="-213680" r="0" b="-213677"/>
              </a:stretch>
            </a:blipFill>
          </p:spPr>
        </p:sp>
      </p:grpSp>
      <p:sp>
        <p:nvSpPr>
          <p:cNvPr name="Freeform 4" id="4"/>
          <p:cNvSpPr/>
          <p:nvPr/>
        </p:nvSpPr>
        <p:spPr>
          <a:xfrm flipH="false" flipV="false" rot="0">
            <a:off x="1028700" y="3327132"/>
            <a:ext cx="16230600" cy="2375450"/>
          </a:xfrm>
          <a:custGeom>
            <a:avLst/>
            <a:gdLst/>
            <a:ahLst/>
            <a:cxnLst/>
            <a:rect r="r" b="b" t="t" l="l"/>
            <a:pathLst>
              <a:path h="2375450" w="16230600">
                <a:moveTo>
                  <a:pt x="0" y="0"/>
                </a:moveTo>
                <a:lnTo>
                  <a:pt x="16230600" y="0"/>
                </a:lnTo>
                <a:lnTo>
                  <a:pt x="16230600" y="2375450"/>
                </a:lnTo>
                <a:lnTo>
                  <a:pt x="0" y="23754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5952420"/>
            <a:ext cx="16230600" cy="3084902"/>
          </a:xfrm>
          <a:custGeom>
            <a:avLst/>
            <a:gdLst/>
            <a:ahLst/>
            <a:cxnLst/>
            <a:rect r="r" b="b" t="t" l="l"/>
            <a:pathLst>
              <a:path h="3084902" w="16230600">
                <a:moveTo>
                  <a:pt x="0" y="0"/>
                </a:moveTo>
                <a:lnTo>
                  <a:pt x="16230600" y="0"/>
                </a:lnTo>
                <a:lnTo>
                  <a:pt x="16230600" y="3084902"/>
                </a:lnTo>
                <a:lnTo>
                  <a:pt x="0" y="308490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251399" y="194547"/>
            <a:ext cx="1554601" cy="1419763"/>
            <a:chOff x="0" y="0"/>
            <a:chExt cx="2072801" cy="1893017"/>
          </a:xfrm>
        </p:grpSpPr>
        <p:sp>
          <p:nvSpPr>
            <p:cNvPr name="Freeform 7" id="7"/>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7"/>
              <a:stretch>
                <a:fillRect l="-23104" t="0" r="-23104" b="0"/>
              </a:stretch>
            </a:blipFill>
          </p:spPr>
        </p:sp>
      </p:grpSp>
      <p:sp>
        <p:nvSpPr>
          <p:cNvPr name="Freeform 8" id="8"/>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9" id="9"/>
          <p:cNvGrpSpPr/>
          <p:nvPr/>
        </p:nvGrpSpPr>
        <p:grpSpPr>
          <a:xfrm rot="0">
            <a:off x="152400" y="9394217"/>
            <a:ext cx="3809868" cy="625179"/>
            <a:chOff x="0" y="0"/>
            <a:chExt cx="5079824" cy="833572"/>
          </a:xfrm>
        </p:grpSpPr>
        <p:sp>
          <p:nvSpPr>
            <p:cNvPr name="Freeform 10" id="10"/>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0"/>
              <a:stretch>
                <a:fillRect l="0" t="-239" r="0" b="-233"/>
              </a:stretch>
            </a:blipFill>
          </p:spPr>
        </p:sp>
      </p:grpSp>
      <p:grpSp>
        <p:nvGrpSpPr>
          <p:cNvPr name="Group 11" id="11"/>
          <p:cNvGrpSpPr/>
          <p:nvPr/>
        </p:nvGrpSpPr>
        <p:grpSpPr>
          <a:xfrm rot="0">
            <a:off x="8311149" y="9509157"/>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3" id="13"/>
          <p:cNvGrpSpPr/>
          <p:nvPr/>
        </p:nvGrpSpPr>
        <p:grpSpPr>
          <a:xfrm rot="0">
            <a:off x="10715459" y="9488389"/>
            <a:ext cx="38100" cy="392809"/>
            <a:chOff x="0" y="0"/>
            <a:chExt cx="50800" cy="523745"/>
          </a:xfrm>
        </p:grpSpPr>
        <p:sp>
          <p:nvSpPr>
            <p:cNvPr name="Freeform 14" id="14"/>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5" id="15"/>
          <p:cNvSpPr txBox="true"/>
          <p:nvPr/>
        </p:nvSpPr>
        <p:spPr>
          <a:xfrm rot="0">
            <a:off x="1247972" y="1720400"/>
            <a:ext cx="9968643"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SPECIFIC AND SUB-OBJECTIVES</a:t>
            </a:r>
          </a:p>
        </p:txBody>
      </p:sp>
      <p:sp>
        <p:nvSpPr>
          <p:cNvPr name="TextBox 16" id="16"/>
          <p:cNvSpPr txBox="true"/>
          <p:nvPr/>
        </p:nvSpPr>
        <p:spPr>
          <a:xfrm rot="0">
            <a:off x="1368645" y="3609918"/>
            <a:ext cx="3756082" cy="419100"/>
          </a:xfrm>
          <a:prstGeom prst="rect">
            <a:avLst/>
          </a:prstGeom>
        </p:spPr>
        <p:txBody>
          <a:bodyPr anchor="t" rtlCol="false" tIns="0" lIns="0" bIns="0" rIns="0">
            <a:spAutoFit/>
          </a:bodyPr>
          <a:lstStyle/>
          <a:p>
            <a:pPr algn="ctr">
              <a:lnSpc>
                <a:spcPts val="3479"/>
              </a:lnSpc>
            </a:pPr>
            <a:r>
              <a:rPr lang="en-US" sz="2899" b="true">
                <a:solidFill>
                  <a:srgbClr val="1D1D1F"/>
                </a:solidFill>
                <a:latin typeface="Garet Bold"/>
                <a:ea typeface="Garet Bold"/>
                <a:cs typeface="Garet Bold"/>
                <a:sym typeface="Garet Bold"/>
              </a:rPr>
              <a:t>Specific Objective</a:t>
            </a:r>
          </a:p>
        </p:txBody>
      </p:sp>
      <p:sp>
        <p:nvSpPr>
          <p:cNvPr name="TextBox 17" id="17"/>
          <p:cNvSpPr txBox="true"/>
          <p:nvPr/>
        </p:nvSpPr>
        <p:spPr>
          <a:xfrm rot="0">
            <a:off x="1550672" y="4419543"/>
            <a:ext cx="15521149" cy="352552"/>
          </a:xfrm>
          <a:prstGeom prst="rect">
            <a:avLst/>
          </a:prstGeom>
        </p:spPr>
        <p:txBody>
          <a:bodyPr anchor="t" rtlCol="false" tIns="0" lIns="0" bIns="0" rIns="0">
            <a:spAutoFit/>
          </a:bodyPr>
          <a:lstStyle/>
          <a:p>
            <a:pPr algn="l">
              <a:lnSpc>
                <a:spcPts val="2879"/>
              </a:lnSpc>
            </a:pPr>
            <a:r>
              <a:rPr lang="en-US" sz="2400">
                <a:solidFill>
                  <a:srgbClr val="1D1D1F"/>
                </a:solidFill>
                <a:latin typeface="Garet"/>
                <a:ea typeface="Garet"/>
                <a:cs typeface="Garet"/>
                <a:sym typeface="Garet"/>
              </a:rPr>
              <a:t>Develop a machine learning-based system to prioritize security alerts based on their risk scores.</a:t>
            </a:r>
          </a:p>
        </p:txBody>
      </p:sp>
      <p:sp>
        <p:nvSpPr>
          <p:cNvPr name="TextBox 18" id="18"/>
          <p:cNvSpPr txBox="true"/>
          <p:nvPr/>
        </p:nvSpPr>
        <p:spPr>
          <a:xfrm rot="0">
            <a:off x="1247972" y="6365937"/>
            <a:ext cx="3756082" cy="419100"/>
          </a:xfrm>
          <a:prstGeom prst="rect">
            <a:avLst/>
          </a:prstGeom>
        </p:spPr>
        <p:txBody>
          <a:bodyPr anchor="t" rtlCol="false" tIns="0" lIns="0" bIns="0" rIns="0">
            <a:spAutoFit/>
          </a:bodyPr>
          <a:lstStyle/>
          <a:p>
            <a:pPr algn="ctr">
              <a:lnSpc>
                <a:spcPts val="3479"/>
              </a:lnSpc>
            </a:pPr>
            <a:r>
              <a:rPr lang="en-US" sz="2899" b="true">
                <a:solidFill>
                  <a:srgbClr val="1D1D1F"/>
                </a:solidFill>
                <a:latin typeface="Garet Bold"/>
                <a:ea typeface="Garet Bold"/>
                <a:cs typeface="Garet Bold"/>
                <a:sym typeface="Garet Bold"/>
              </a:rPr>
              <a:t>Sub Objective</a:t>
            </a:r>
          </a:p>
        </p:txBody>
      </p:sp>
      <p:sp>
        <p:nvSpPr>
          <p:cNvPr name="TextBox 19" id="19"/>
          <p:cNvSpPr txBox="true"/>
          <p:nvPr/>
        </p:nvSpPr>
        <p:spPr>
          <a:xfrm rot="0">
            <a:off x="1512572" y="6771458"/>
            <a:ext cx="15521149" cy="1759839"/>
          </a:xfrm>
          <a:prstGeom prst="rect">
            <a:avLst/>
          </a:prstGeom>
        </p:spPr>
        <p:txBody>
          <a:bodyPr anchor="t" rtlCol="false" tIns="0" lIns="0" bIns="0" rIns="0">
            <a:spAutoFit/>
          </a:bodyPr>
          <a:lstStyle/>
          <a:p>
            <a:pPr algn="l" marL="548640" indent="-182880" lvl="2">
              <a:lnSpc>
                <a:spcPts val="4848"/>
              </a:lnSpc>
              <a:buFont typeface="Arial"/>
              <a:buChar char="⚬"/>
            </a:pPr>
            <a:r>
              <a:rPr lang="en-US" sz="2400">
                <a:solidFill>
                  <a:srgbClr val="1D1D1F"/>
                </a:solidFill>
                <a:latin typeface="Garet"/>
                <a:ea typeface="Garet"/>
                <a:cs typeface="Garet"/>
                <a:sym typeface="Garet"/>
              </a:rPr>
              <a:t>Analyze historical security incident data to identify key features.</a:t>
            </a:r>
          </a:p>
          <a:p>
            <a:pPr algn="l" marL="548640" indent="-182880" lvl="2">
              <a:lnSpc>
                <a:spcPts val="4848"/>
              </a:lnSpc>
              <a:buFont typeface="Arial"/>
              <a:buChar char="⚬"/>
            </a:pPr>
            <a:r>
              <a:rPr lang="en-US" sz="2400">
                <a:solidFill>
                  <a:srgbClr val="1D1D1F"/>
                </a:solidFill>
                <a:latin typeface="Garet"/>
                <a:ea typeface="Garet"/>
                <a:cs typeface="Garet"/>
                <a:sym typeface="Garet"/>
              </a:rPr>
              <a:t>Build a model to assign risk scores to alerts.</a:t>
            </a:r>
          </a:p>
          <a:p>
            <a:pPr algn="l" marL="548640" indent="-182880" lvl="2">
              <a:lnSpc>
                <a:spcPts val="4848"/>
              </a:lnSpc>
              <a:buFont typeface="Arial"/>
              <a:buChar char="⚬"/>
            </a:pPr>
            <a:r>
              <a:rPr lang="en-US" sz="2400">
                <a:solidFill>
                  <a:srgbClr val="1D1D1F"/>
                </a:solidFill>
                <a:latin typeface="Garet"/>
                <a:ea typeface="Garet"/>
                <a:cs typeface="Garet"/>
                <a:sym typeface="Garet"/>
              </a:rPr>
              <a:t>Evaluate system performance in reducing alert fatigue.</a:t>
            </a:r>
          </a:p>
        </p:txBody>
      </p:sp>
      <p:sp>
        <p:nvSpPr>
          <p:cNvPr name="TextBox 20" id="20"/>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38</a:t>
            </a:r>
          </a:p>
        </p:txBody>
      </p:sp>
      <p:sp>
        <p:nvSpPr>
          <p:cNvPr name="TextBox 21" id="21"/>
          <p:cNvSpPr txBox="true"/>
          <p:nvPr/>
        </p:nvSpPr>
        <p:spPr>
          <a:xfrm rot="0">
            <a:off x="8615986" y="9402665"/>
            <a:ext cx="1816663"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IT21184758</a:t>
            </a:r>
          </a:p>
        </p:txBody>
      </p:sp>
      <p:sp>
        <p:nvSpPr>
          <p:cNvPr name="TextBox 22" id="22"/>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3" id="23"/>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Liyanage P.P</a:t>
            </a:r>
          </a:p>
        </p:txBody>
      </p:sp>
      <p:sp>
        <p:nvSpPr>
          <p:cNvPr name="TextBox 24" id="24"/>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sp>
        <p:nvSpPr>
          <p:cNvPr name="Freeform 4" id="4"/>
          <p:cNvSpPr/>
          <p:nvPr/>
        </p:nvSpPr>
        <p:spPr>
          <a:xfrm flipH="false" flipV="false" rot="0">
            <a:off x="12791771" y="348202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303520" y="7990272"/>
            <a:ext cx="5472368" cy="47625"/>
            <a:chOff x="0" y="0"/>
            <a:chExt cx="7296491" cy="63500"/>
          </a:xfrm>
        </p:grpSpPr>
        <p:sp>
          <p:nvSpPr>
            <p:cNvPr name="Freeform 6" id="6"/>
            <p:cNvSpPr/>
            <p:nvPr/>
          </p:nvSpPr>
          <p:spPr>
            <a:xfrm flipH="false" flipV="false" rot="0">
              <a:off x="31750" y="0"/>
              <a:ext cx="7233031" cy="63500"/>
            </a:xfrm>
            <a:custGeom>
              <a:avLst/>
              <a:gdLst/>
              <a:ahLst/>
              <a:cxnLst/>
              <a:rect r="r" b="b" t="t" l="l"/>
              <a:pathLst>
                <a:path h="63500" w="7233031">
                  <a:moveTo>
                    <a:pt x="0" y="0"/>
                  </a:moveTo>
                  <a:lnTo>
                    <a:pt x="7233031" y="0"/>
                  </a:lnTo>
                  <a:lnTo>
                    <a:pt x="7233031" y="63500"/>
                  </a:lnTo>
                  <a:lnTo>
                    <a:pt x="0" y="63500"/>
                  </a:lnTo>
                  <a:close/>
                </a:path>
              </a:pathLst>
            </a:custGeom>
            <a:solidFill>
              <a:srgbClr val="A28231"/>
            </a:solidFill>
          </p:spPr>
        </p:sp>
      </p:grpSp>
      <p:sp>
        <p:nvSpPr>
          <p:cNvPr name="Freeform 7" id="7"/>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8" id="8"/>
          <p:cNvGrpSpPr/>
          <p:nvPr/>
        </p:nvGrpSpPr>
        <p:grpSpPr>
          <a:xfrm rot="0">
            <a:off x="152400" y="9394217"/>
            <a:ext cx="3809868" cy="625179"/>
            <a:chOff x="0" y="0"/>
            <a:chExt cx="5079824" cy="833572"/>
          </a:xfrm>
        </p:grpSpPr>
        <p:sp>
          <p:nvSpPr>
            <p:cNvPr name="Freeform 9" id="9"/>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10" id="10"/>
          <p:cNvGrpSpPr/>
          <p:nvPr/>
        </p:nvGrpSpPr>
        <p:grpSpPr>
          <a:xfrm rot="0">
            <a:off x="8311149" y="9509157"/>
            <a:ext cx="38100" cy="392809"/>
            <a:chOff x="0" y="0"/>
            <a:chExt cx="50800" cy="523745"/>
          </a:xfrm>
        </p:grpSpPr>
        <p:sp>
          <p:nvSpPr>
            <p:cNvPr name="Freeform 11" id="11"/>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2" id="12"/>
          <p:cNvGrpSpPr/>
          <p:nvPr/>
        </p:nvGrpSpPr>
        <p:grpSpPr>
          <a:xfrm rot="0">
            <a:off x="10715459" y="9488389"/>
            <a:ext cx="38100" cy="392809"/>
            <a:chOff x="0" y="0"/>
            <a:chExt cx="50800" cy="523745"/>
          </a:xfrm>
        </p:grpSpPr>
        <p:sp>
          <p:nvSpPr>
            <p:cNvPr name="Freeform 13" id="1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4" id="14"/>
          <p:cNvSpPr txBox="true"/>
          <p:nvPr/>
        </p:nvSpPr>
        <p:spPr>
          <a:xfrm rot="0">
            <a:off x="1265420" y="2722780"/>
            <a:ext cx="11156282" cy="3336746"/>
          </a:xfrm>
          <a:prstGeom prst="rect">
            <a:avLst/>
          </a:prstGeom>
        </p:spPr>
        <p:txBody>
          <a:bodyPr anchor="t" rtlCol="false" tIns="0" lIns="0" bIns="0" rIns="0">
            <a:spAutoFit/>
          </a:bodyPr>
          <a:lstStyle/>
          <a:p>
            <a:pPr algn="just" marL="497013" indent="-165671" lvl="2">
              <a:lnSpc>
                <a:spcPts val="5435"/>
              </a:lnSpc>
              <a:buAutoNum type="arabicPeriod" startAt="1"/>
            </a:pPr>
            <a:r>
              <a:rPr lang="en-US" b="true" sz="2174" spc="45">
                <a:solidFill>
                  <a:srgbClr val="1D1D1F"/>
                </a:solidFill>
                <a:latin typeface="Canva Sans Bold"/>
                <a:ea typeface="Canva Sans Bold"/>
                <a:cs typeface="Canva Sans Bold"/>
                <a:sym typeface="Canva Sans Bold"/>
              </a:rPr>
              <a:t>Data Collection</a:t>
            </a:r>
            <a:r>
              <a:rPr lang="en-US" sz="2174" spc="45">
                <a:solidFill>
                  <a:srgbClr val="1D1D1F"/>
                </a:solidFill>
                <a:latin typeface="Canva Sans"/>
                <a:ea typeface="Canva Sans"/>
                <a:cs typeface="Canva Sans"/>
                <a:sym typeface="Canva Sans"/>
              </a:rPr>
              <a:t>: Collect historical incident and alert data from DLP systems.</a:t>
            </a:r>
          </a:p>
          <a:p>
            <a:pPr algn="just" marL="497013" indent="-165671" lvl="2">
              <a:lnSpc>
                <a:spcPts val="5435"/>
              </a:lnSpc>
              <a:buAutoNum type="arabicPeriod" startAt="1"/>
            </a:pPr>
            <a:r>
              <a:rPr lang="en-US" b="true" sz="2174" spc="45">
                <a:solidFill>
                  <a:srgbClr val="1D1D1F"/>
                </a:solidFill>
                <a:latin typeface="Canva Sans Bold"/>
                <a:ea typeface="Canva Sans Bold"/>
                <a:cs typeface="Canva Sans Bold"/>
                <a:sym typeface="Canva Sans Bold"/>
              </a:rPr>
              <a:t>Feature Engineering</a:t>
            </a:r>
            <a:r>
              <a:rPr lang="en-US" sz="2174" spc="45">
                <a:solidFill>
                  <a:srgbClr val="1D1D1F"/>
                </a:solidFill>
                <a:latin typeface="Canva Sans"/>
                <a:ea typeface="Canva Sans"/>
                <a:cs typeface="Canva Sans"/>
                <a:sym typeface="Canva Sans"/>
              </a:rPr>
              <a:t>: Identify key factors that contribute to alert risk.</a:t>
            </a:r>
          </a:p>
          <a:p>
            <a:pPr algn="just" marL="497013" indent="-165671" lvl="2">
              <a:lnSpc>
                <a:spcPts val="5435"/>
              </a:lnSpc>
              <a:buAutoNum type="arabicPeriod" startAt="1"/>
            </a:pPr>
            <a:r>
              <a:rPr lang="en-US" b="true" sz="2174" spc="45">
                <a:solidFill>
                  <a:srgbClr val="1D1D1F"/>
                </a:solidFill>
                <a:latin typeface="Canva Sans Bold"/>
                <a:ea typeface="Canva Sans Bold"/>
                <a:cs typeface="Canva Sans Bold"/>
                <a:sym typeface="Canva Sans Bold"/>
              </a:rPr>
              <a:t>Modeling</a:t>
            </a:r>
            <a:r>
              <a:rPr lang="en-US" sz="2174" spc="45">
                <a:solidFill>
                  <a:srgbClr val="1D1D1F"/>
                </a:solidFill>
                <a:latin typeface="Canva Sans"/>
                <a:ea typeface="Canva Sans"/>
                <a:cs typeface="Canva Sans"/>
                <a:sym typeface="Canva Sans"/>
              </a:rPr>
              <a:t>: Use machine learning algorithms  to assign risk scores.</a:t>
            </a:r>
          </a:p>
          <a:p>
            <a:pPr algn="just" marL="497013" indent="-165671" lvl="2">
              <a:lnSpc>
                <a:spcPts val="5435"/>
              </a:lnSpc>
              <a:buAutoNum type="arabicPeriod" startAt="1"/>
            </a:pPr>
            <a:r>
              <a:rPr lang="en-US" b="true" sz="2174" spc="45">
                <a:solidFill>
                  <a:srgbClr val="1D1D1F"/>
                </a:solidFill>
                <a:latin typeface="Canva Sans Bold"/>
                <a:ea typeface="Canva Sans Bold"/>
                <a:cs typeface="Canva Sans Bold"/>
                <a:sym typeface="Canva Sans Bold"/>
              </a:rPr>
              <a:t>Testing</a:t>
            </a:r>
            <a:r>
              <a:rPr lang="en-US" sz="2174" spc="45">
                <a:solidFill>
                  <a:srgbClr val="1D1D1F"/>
                </a:solidFill>
                <a:latin typeface="Canva Sans"/>
                <a:ea typeface="Canva Sans"/>
                <a:cs typeface="Canva Sans"/>
                <a:sym typeface="Canva Sans"/>
              </a:rPr>
              <a:t>: Evaluate the model with real-world or simulated alert data.</a:t>
            </a:r>
          </a:p>
          <a:p>
            <a:pPr algn="just" marL="497013" indent="-165671" lvl="2">
              <a:lnSpc>
                <a:spcPts val="5435"/>
              </a:lnSpc>
              <a:buAutoNum type="arabicPeriod" startAt="1"/>
            </a:pPr>
            <a:r>
              <a:rPr lang="en-US" b="true" sz="2174" spc="45">
                <a:solidFill>
                  <a:srgbClr val="1D1D1F"/>
                </a:solidFill>
                <a:latin typeface="Canva Sans Bold"/>
                <a:ea typeface="Canva Sans Bold"/>
                <a:cs typeface="Canva Sans Bold"/>
                <a:sym typeface="Canva Sans Bold"/>
              </a:rPr>
              <a:t>Optimization</a:t>
            </a:r>
            <a:r>
              <a:rPr lang="en-US" sz="2174" spc="45">
                <a:solidFill>
                  <a:srgbClr val="1D1D1F"/>
                </a:solidFill>
                <a:latin typeface="Canva Sans"/>
                <a:ea typeface="Canva Sans"/>
                <a:cs typeface="Canva Sans"/>
                <a:sym typeface="Canva Sans"/>
              </a:rPr>
              <a:t>: Fine-tune based on feedback and results.</a:t>
            </a:r>
          </a:p>
        </p:txBody>
      </p:sp>
      <p:sp>
        <p:nvSpPr>
          <p:cNvPr name="TextBox 15" id="15"/>
          <p:cNvSpPr txBox="true"/>
          <p:nvPr/>
        </p:nvSpPr>
        <p:spPr>
          <a:xfrm rot="0">
            <a:off x="6531906" y="713928"/>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METHODOLOGY</a:t>
            </a:r>
          </a:p>
        </p:txBody>
      </p:sp>
      <p:sp>
        <p:nvSpPr>
          <p:cNvPr name="TextBox 16" id="16"/>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39</a:t>
            </a:r>
          </a:p>
        </p:txBody>
      </p:sp>
      <p:sp>
        <p:nvSpPr>
          <p:cNvPr name="TextBox 17" id="17"/>
          <p:cNvSpPr txBox="true"/>
          <p:nvPr/>
        </p:nvSpPr>
        <p:spPr>
          <a:xfrm rot="0">
            <a:off x="8615986" y="9402665"/>
            <a:ext cx="1816663"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IT21184758</a:t>
            </a:r>
          </a:p>
        </p:txBody>
      </p:sp>
      <p:sp>
        <p:nvSpPr>
          <p:cNvPr name="TextBox 18" id="18"/>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9" id="19"/>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Liyanage P.P</a:t>
            </a:r>
          </a:p>
        </p:txBody>
      </p:sp>
      <p:sp>
        <p:nvSpPr>
          <p:cNvPr name="TextBox 20" id="20"/>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1782188" y="7310382"/>
            <a:ext cx="5472368" cy="47625"/>
            <a:chOff x="0" y="0"/>
            <a:chExt cx="7296491" cy="63500"/>
          </a:xfrm>
        </p:grpSpPr>
        <p:sp>
          <p:nvSpPr>
            <p:cNvPr name="Freeform 3" id="3"/>
            <p:cNvSpPr/>
            <p:nvPr/>
          </p:nvSpPr>
          <p:spPr>
            <a:xfrm flipH="false" flipV="false" rot="0">
              <a:off x="31750" y="0"/>
              <a:ext cx="7233031" cy="63500"/>
            </a:xfrm>
            <a:custGeom>
              <a:avLst/>
              <a:gdLst/>
              <a:ahLst/>
              <a:cxnLst/>
              <a:rect r="r" b="b" t="t" l="l"/>
              <a:pathLst>
                <a:path h="63500" w="7233031">
                  <a:moveTo>
                    <a:pt x="0" y="0"/>
                  </a:moveTo>
                  <a:lnTo>
                    <a:pt x="7233031" y="0"/>
                  </a:lnTo>
                  <a:lnTo>
                    <a:pt x="7233031" y="63500"/>
                  </a:lnTo>
                  <a:lnTo>
                    <a:pt x="0" y="63500"/>
                  </a:lnTo>
                  <a:close/>
                </a:path>
              </a:pathLst>
            </a:custGeom>
            <a:solidFill>
              <a:srgbClr val="A28231"/>
            </a:solidFill>
          </p:spPr>
        </p:sp>
      </p:grpSp>
      <p:grpSp>
        <p:nvGrpSpPr>
          <p:cNvPr name="Group 4" id="4"/>
          <p:cNvGrpSpPr/>
          <p:nvPr/>
        </p:nvGrpSpPr>
        <p:grpSpPr>
          <a:xfrm rot="0">
            <a:off x="1103019" y="1614310"/>
            <a:ext cx="16081962" cy="3725753"/>
            <a:chOff x="0" y="0"/>
            <a:chExt cx="21442616" cy="4967671"/>
          </a:xfrm>
        </p:grpSpPr>
        <p:sp>
          <p:nvSpPr>
            <p:cNvPr name="Freeform 5" id="5"/>
            <p:cNvSpPr/>
            <p:nvPr/>
          </p:nvSpPr>
          <p:spPr>
            <a:xfrm flipH="false" flipV="false" rot="0">
              <a:off x="0" y="0"/>
              <a:ext cx="21442553" cy="4967732"/>
            </a:xfrm>
            <a:custGeom>
              <a:avLst/>
              <a:gdLst/>
              <a:ahLst/>
              <a:cxnLst/>
              <a:rect r="r" b="b" t="t" l="l"/>
              <a:pathLst>
                <a:path h="4967732" w="21442553">
                  <a:moveTo>
                    <a:pt x="0" y="0"/>
                  </a:moveTo>
                  <a:lnTo>
                    <a:pt x="21442553" y="0"/>
                  </a:lnTo>
                  <a:lnTo>
                    <a:pt x="21442553" y="4967732"/>
                  </a:lnTo>
                  <a:lnTo>
                    <a:pt x="0" y="4967732"/>
                  </a:lnTo>
                  <a:lnTo>
                    <a:pt x="0" y="0"/>
                  </a:lnTo>
                  <a:close/>
                </a:path>
              </a:pathLst>
            </a:custGeom>
            <a:blipFill>
              <a:blip r:embed="rId2"/>
              <a:stretch>
                <a:fillRect l="0" t="-26428" r="0" b="-26427"/>
              </a:stretch>
            </a:blipFill>
          </p:spPr>
        </p:sp>
      </p:grpSp>
      <p:grpSp>
        <p:nvGrpSpPr>
          <p:cNvPr name="Group 6" id="6"/>
          <p:cNvGrpSpPr/>
          <p:nvPr/>
        </p:nvGrpSpPr>
        <p:grpSpPr>
          <a:xfrm rot="0">
            <a:off x="251399" y="194547"/>
            <a:ext cx="1554601" cy="1419763"/>
            <a:chOff x="0" y="0"/>
            <a:chExt cx="2072801" cy="1893017"/>
          </a:xfrm>
        </p:grpSpPr>
        <p:sp>
          <p:nvSpPr>
            <p:cNvPr name="Freeform 7" id="7"/>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sp>
        <p:nvSpPr>
          <p:cNvPr name="Freeform 8" id="8"/>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9" id="9"/>
          <p:cNvGrpSpPr/>
          <p:nvPr/>
        </p:nvGrpSpPr>
        <p:grpSpPr>
          <a:xfrm rot="0">
            <a:off x="152400" y="9394217"/>
            <a:ext cx="3809868" cy="625179"/>
            <a:chOff x="0" y="0"/>
            <a:chExt cx="5079824" cy="833572"/>
          </a:xfrm>
        </p:grpSpPr>
        <p:sp>
          <p:nvSpPr>
            <p:cNvPr name="Freeform 10" id="10"/>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6"/>
              <a:stretch>
                <a:fillRect l="0" t="-239" r="0" b="-233"/>
              </a:stretch>
            </a:blipFill>
          </p:spPr>
        </p:sp>
      </p:grpSp>
      <p:sp>
        <p:nvSpPr>
          <p:cNvPr name="TextBox 11" id="11"/>
          <p:cNvSpPr txBox="true"/>
          <p:nvPr/>
        </p:nvSpPr>
        <p:spPr>
          <a:xfrm rot="0">
            <a:off x="1806001" y="5392868"/>
            <a:ext cx="5424743" cy="1764030"/>
          </a:xfrm>
          <a:prstGeom prst="rect">
            <a:avLst/>
          </a:prstGeom>
        </p:spPr>
        <p:txBody>
          <a:bodyPr anchor="t" rtlCol="false" tIns="0" lIns="0" bIns="0" rIns="0">
            <a:spAutoFit/>
          </a:bodyPr>
          <a:lstStyle/>
          <a:p>
            <a:pPr algn="l">
              <a:lnSpc>
                <a:spcPts val="6719"/>
              </a:lnSpc>
            </a:pPr>
            <a:r>
              <a:rPr lang="en-US" sz="4800" b="true">
                <a:solidFill>
                  <a:srgbClr val="1D1D1F"/>
                </a:solidFill>
                <a:latin typeface="Raleway Heavy"/>
                <a:ea typeface="Raleway Heavy"/>
                <a:cs typeface="Raleway Heavy"/>
                <a:sym typeface="Raleway Heavy"/>
              </a:rPr>
              <a:t>RESEARCH QUESTION</a:t>
            </a:r>
          </a:p>
        </p:txBody>
      </p:sp>
      <p:sp>
        <p:nvSpPr>
          <p:cNvPr name="TextBox 12" id="12"/>
          <p:cNvSpPr txBox="true"/>
          <p:nvPr/>
        </p:nvSpPr>
        <p:spPr>
          <a:xfrm rot="0">
            <a:off x="1028700" y="7667625"/>
            <a:ext cx="16156281" cy="1076452"/>
          </a:xfrm>
          <a:prstGeom prst="rect">
            <a:avLst/>
          </a:prstGeom>
        </p:spPr>
        <p:txBody>
          <a:bodyPr anchor="t" rtlCol="false" tIns="0" lIns="0" bIns="0" rIns="0">
            <a:spAutoFit/>
          </a:bodyPr>
          <a:lstStyle/>
          <a:p>
            <a:pPr algn="just">
              <a:lnSpc>
                <a:spcPts val="2879"/>
              </a:lnSpc>
            </a:pPr>
            <a:r>
              <a:rPr lang="en-US" sz="2400">
                <a:solidFill>
                  <a:srgbClr val="1D1D1F"/>
                </a:solidFill>
                <a:latin typeface="Garet"/>
                <a:ea typeface="Garet"/>
                <a:cs typeface="Garet"/>
                <a:sym typeface="Garet"/>
              </a:rPr>
              <a:t>How can a Data Loss Prevention (DLP) tool, integrating homomorphic encryption, brute force attack mitigation, steganographic detection, and machine learning-based threat scoring, be developed to ensure secure data processing and effective threat detection in diverse environments?</a:t>
            </a:r>
          </a:p>
        </p:txBody>
      </p:sp>
      <p:sp>
        <p:nvSpPr>
          <p:cNvPr name="TextBox 13" id="13"/>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14" id="14"/>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04</a:t>
            </a:r>
          </a:p>
        </p:txBody>
      </p:sp>
      <p:sp>
        <p:nvSpPr>
          <p:cNvPr name="TextBox 15" id="15"/>
          <p:cNvSpPr txBox="true"/>
          <p:nvPr/>
        </p:nvSpPr>
        <p:spPr>
          <a:xfrm rot="0">
            <a:off x="12881154" y="939088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sp>
        <p:nvSpPr>
          <p:cNvPr name="Freeform 4" id="4"/>
          <p:cNvSpPr/>
          <p:nvPr/>
        </p:nvSpPr>
        <p:spPr>
          <a:xfrm flipH="false" flipV="false" rot="0">
            <a:off x="757701" y="555722"/>
            <a:ext cx="16787378" cy="8968633"/>
          </a:xfrm>
          <a:custGeom>
            <a:avLst/>
            <a:gdLst/>
            <a:ahLst/>
            <a:cxnLst/>
            <a:rect r="r" b="b" t="t" l="l"/>
            <a:pathLst>
              <a:path h="8968633" w="16787378">
                <a:moveTo>
                  <a:pt x="0" y="0"/>
                </a:moveTo>
                <a:lnTo>
                  <a:pt x="16787378" y="0"/>
                </a:lnTo>
                <a:lnTo>
                  <a:pt x="16787378" y="8968633"/>
                </a:lnTo>
                <a:lnTo>
                  <a:pt x="0" y="89686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251399" y="194547"/>
            <a:ext cx="1554601" cy="1419763"/>
            <a:chOff x="0" y="0"/>
            <a:chExt cx="2072801" cy="1893017"/>
          </a:xfrm>
        </p:grpSpPr>
        <p:sp>
          <p:nvSpPr>
            <p:cNvPr name="Freeform 6" id="6"/>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5"/>
              <a:stretch>
                <a:fillRect l="-23104" t="0" r="-23104" b="0"/>
              </a:stretch>
            </a:blipFill>
          </p:spPr>
        </p:sp>
      </p:grpSp>
      <p:grpSp>
        <p:nvGrpSpPr>
          <p:cNvPr name="Group 7" id="7"/>
          <p:cNvGrpSpPr/>
          <p:nvPr/>
        </p:nvGrpSpPr>
        <p:grpSpPr>
          <a:xfrm rot="0">
            <a:off x="1467153" y="2344130"/>
            <a:ext cx="3233902" cy="1090768"/>
            <a:chOff x="0" y="0"/>
            <a:chExt cx="4311869" cy="1454357"/>
          </a:xfrm>
        </p:grpSpPr>
        <p:sp>
          <p:nvSpPr>
            <p:cNvPr name="Freeform 8" id="8"/>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9" id="9"/>
          <p:cNvSpPr txBox="true"/>
          <p:nvPr/>
        </p:nvSpPr>
        <p:spPr>
          <a:xfrm rot="0">
            <a:off x="1517953" y="2722826"/>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OpenCV</a:t>
            </a:r>
          </a:p>
        </p:txBody>
      </p:sp>
      <p:sp>
        <p:nvSpPr>
          <p:cNvPr name="Freeform 10" id="10"/>
          <p:cNvSpPr/>
          <p:nvPr/>
        </p:nvSpPr>
        <p:spPr>
          <a:xfrm flipH="false" flipV="false" rot="0">
            <a:off x="4127595" y="1897028"/>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4430836" y="2249046"/>
            <a:ext cx="1378491" cy="1280936"/>
            <a:chOff x="0" y="0"/>
            <a:chExt cx="1837988" cy="1707915"/>
          </a:xfrm>
        </p:grpSpPr>
        <p:sp>
          <p:nvSpPr>
            <p:cNvPr name="Freeform 12" id="12"/>
            <p:cNvSpPr/>
            <p:nvPr/>
          </p:nvSpPr>
          <p:spPr>
            <a:xfrm flipH="false" flipV="false" rot="0">
              <a:off x="0" y="0"/>
              <a:ext cx="1837944" cy="1707896"/>
            </a:xfrm>
            <a:custGeom>
              <a:avLst/>
              <a:gdLst/>
              <a:ahLst/>
              <a:cxnLst/>
              <a:rect r="r" b="b" t="t" l="l"/>
              <a:pathLst>
                <a:path h="1707896" w="1837944">
                  <a:moveTo>
                    <a:pt x="0" y="0"/>
                  </a:moveTo>
                  <a:lnTo>
                    <a:pt x="1837944" y="0"/>
                  </a:lnTo>
                  <a:lnTo>
                    <a:pt x="1837944" y="1707896"/>
                  </a:lnTo>
                  <a:lnTo>
                    <a:pt x="0" y="1707896"/>
                  </a:lnTo>
                  <a:lnTo>
                    <a:pt x="0" y="0"/>
                  </a:lnTo>
                  <a:close/>
                </a:path>
              </a:pathLst>
            </a:custGeom>
            <a:blipFill>
              <a:blip r:embed="rId8"/>
              <a:stretch>
                <a:fillRect l="0" t="-82" r="-2" b="-83"/>
              </a:stretch>
            </a:blipFill>
          </p:spPr>
        </p:sp>
      </p:grpSp>
      <p:grpSp>
        <p:nvGrpSpPr>
          <p:cNvPr name="Group 13" id="13"/>
          <p:cNvGrpSpPr/>
          <p:nvPr/>
        </p:nvGrpSpPr>
        <p:grpSpPr>
          <a:xfrm rot="0">
            <a:off x="1467153" y="4598116"/>
            <a:ext cx="3233902" cy="1090768"/>
            <a:chOff x="0" y="0"/>
            <a:chExt cx="4311869" cy="1454357"/>
          </a:xfrm>
        </p:grpSpPr>
        <p:sp>
          <p:nvSpPr>
            <p:cNvPr name="Freeform 14" id="14"/>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15" id="15"/>
          <p:cNvSpPr txBox="true"/>
          <p:nvPr/>
        </p:nvSpPr>
        <p:spPr>
          <a:xfrm rot="0">
            <a:off x="1517953"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TensorFlow</a:t>
            </a:r>
          </a:p>
        </p:txBody>
      </p:sp>
      <p:sp>
        <p:nvSpPr>
          <p:cNvPr name="Freeform 16" id="16"/>
          <p:cNvSpPr/>
          <p:nvPr/>
        </p:nvSpPr>
        <p:spPr>
          <a:xfrm flipH="false" flipV="false" rot="0">
            <a:off x="4127595"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7" id="17"/>
          <p:cNvGrpSpPr/>
          <p:nvPr/>
        </p:nvGrpSpPr>
        <p:grpSpPr>
          <a:xfrm rot="0">
            <a:off x="4210251" y="4233669"/>
            <a:ext cx="1819661" cy="1819661"/>
            <a:chOff x="0" y="0"/>
            <a:chExt cx="2426215" cy="2426215"/>
          </a:xfrm>
        </p:grpSpPr>
        <p:sp>
          <p:nvSpPr>
            <p:cNvPr name="Freeform 18" id="18"/>
            <p:cNvSpPr/>
            <p:nvPr/>
          </p:nvSpPr>
          <p:spPr>
            <a:xfrm flipH="false" flipV="false" rot="0">
              <a:off x="0" y="0"/>
              <a:ext cx="2426208" cy="2426208"/>
            </a:xfrm>
            <a:custGeom>
              <a:avLst/>
              <a:gdLst/>
              <a:ahLst/>
              <a:cxnLst/>
              <a:rect r="r" b="b" t="t" l="l"/>
              <a:pathLst>
                <a:path h="2426208" w="2426208">
                  <a:moveTo>
                    <a:pt x="0" y="0"/>
                  </a:moveTo>
                  <a:lnTo>
                    <a:pt x="2426208" y="0"/>
                  </a:lnTo>
                  <a:lnTo>
                    <a:pt x="2426208" y="2426208"/>
                  </a:lnTo>
                  <a:lnTo>
                    <a:pt x="0" y="2426208"/>
                  </a:lnTo>
                  <a:lnTo>
                    <a:pt x="0" y="0"/>
                  </a:lnTo>
                  <a:close/>
                </a:path>
              </a:pathLst>
            </a:custGeom>
            <a:blipFill>
              <a:blip r:embed="rId9"/>
              <a:stretch>
                <a:fillRect l="0" t="0" r="0" b="0"/>
              </a:stretch>
            </a:blipFill>
          </p:spPr>
        </p:sp>
      </p:grpSp>
      <p:grpSp>
        <p:nvGrpSpPr>
          <p:cNvPr name="Group 19" id="19"/>
          <p:cNvGrpSpPr/>
          <p:nvPr/>
        </p:nvGrpSpPr>
        <p:grpSpPr>
          <a:xfrm rot="0">
            <a:off x="1467153" y="6935513"/>
            <a:ext cx="3233902" cy="1090768"/>
            <a:chOff x="0" y="0"/>
            <a:chExt cx="4311869" cy="1454357"/>
          </a:xfrm>
        </p:grpSpPr>
        <p:sp>
          <p:nvSpPr>
            <p:cNvPr name="Freeform 20" id="20"/>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21" id="21"/>
          <p:cNvSpPr txBox="true"/>
          <p:nvPr/>
        </p:nvSpPr>
        <p:spPr>
          <a:xfrm rot="0">
            <a:off x="1517953"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Python</a:t>
            </a:r>
          </a:p>
        </p:txBody>
      </p:sp>
      <p:sp>
        <p:nvSpPr>
          <p:cNvPr name="Freeform 22" id="22"/>
          <p:cNvSpPr/>
          <p:nvPr/>
        </p:nvSpPr>
        <p:spPr>
          <a:xfrm flipH="false" flipV="false" rot="0">
            <a:off x="4127595"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3" id="23"/>
          <p:cNvGrpSpPr/>
          <p:nvPr/>
        </p:nvGrpSpPr>
        <p:grpSpPr>
          <a:xfrm rot="0">
            <a:off x="4228843" y="6589660"/>
            <a:ext cx="1782476" cy="1782476"/>
            <a:chOff x="0" y="0"/>
            <a:chExt cx="2376635" cy="2376635"/>
          </a:xfrm>
        </p:grpSpPr>
        <p:sp>
          <p:nvSpPr>
            <p:cNvPr name="Freeform 24" id="24"/>
            <p:cNvSpPr/>
            <p:nvPr/>
          </p:nvSpPr>
          <p:spPr>
            <a:xfrm flipH="false" flipV="false" rot="0">
              <a:off x="0" y="0"/>
              <a:ext cx="2376678" cy="2376678"/>
            </a:xfrm>
            <a:custGeom>
              <a:avLst/>
              <a:gdLst/>
              <a:ahLst/>
              <a:cxnLst/>
              <a:rect r="r" b="b" t="t" l="l"/>
              <a:pathLst>
                <a:path h="2376678" w="2376678">
                  <a:moveTo>
                    <a:pt x="0" y="0"/>
                  </a:moveTo>
                  <a:lnTo>
                    <a:pt x="2376678" y="0"/>
                  </a:lnTo>
                  <a:lnTo>
                    <a:pt x="2376678" y="2376678"/>
                  </a:lnTo>
                  <a:lnTo>
                    <a:pt x="0" y="2376678"/>
                  </a:lnTo>
                  <a:lnTo>
                    <a:pt x="0" y="0"/>
                  </a:lnTo>
                  <a:close/>
                </a:path>
              </a:pathLst>
            </a:custGeom>
            <a:blipFill>
              <a:blip r:embed="rId10"/>
              <a:stretch>
                <a:fillRect l="0" t="0" r="1" b="1"/>
              </a:stretch>
            </a:blipFill>
          </p:spPr>
        </p:sp>
      </p:grpSp>
      <p:grpSp>
        <p:nvGrpSpPr>
          <p:cNvPr name="Group 25" id="25"/>
          <p:cNvGrpSpPr/>
          <p:nvPr/>
        </p:nvGrpSpPr>
        <p:grpSpPr>
          <a:xfrm rot="0">
            <a:off x="6821293" y="2344130"/>
            <a:ext cx="3233902" cy="1090768"/>
            <a:chOff x="0" y="0"/>
            <a:chExt cx="4311869" cy="1454357"/>
          </a:xfrm>
        </p:grpSpPr>
        <p:sp>
          <p:nvSpPr>
            <p:cNvPr name="Freeform 26" id="26"/>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27" id="27"/>
          <p:cNvSpPr txBox="true"/>
          <p:nvPr/>
        </p:nvSpPr>
        <p:spPr>
          <a:xfrm rot="0">
            <a:off x="6872093" y="2722826"/>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Google Collab</a:t>
            </a:r>
          </a:p>
        </p:txBody>
      </p:sp>
      <p:sp>
        <p:nvSpPr>
          <p:cNvPr name="Freeform 28" id="28"/>
          <p:cNvSpPr/>
          <p:nvPr/>
        </p:nvSpPr>
        <p:spPr>
          <a:xfrm flipH="false" flipV="false" rot="0">
            <a:off x="9481735" y="1897028"/>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9" id="29"/>
          <p:cNvGrpSpPr/>
          <p:nvPr/>
        </p:nvGrpSpPr>
        <p:grpSpPr>
          <a:xfrm rot="0">
            <a:off x="9700239" y="2115532"/>
            <a:ext cx="1547965" cy="1547965"/>
            <a:chOff x="0" y="0"/>
            <a:chExt cx="2063953" cy="2063953"/>
          </a:xfrm>
        </p:grpSpPr>
        <p:sp>
          <p:nvSpPr>
            <p:cNvPr name="Freeform 30" id="30"/>
            <p:cNvSpPr/>
            <p:nvPr/>
          </p:nvSpPr>
          <p:spPr>
            <a:xfrm flipH="false" flipV="false" rot="0">
              <a:off x="0" y="0"/>
              <a:ext cx="2064004" cy="2064004"/>
            </a:xfrm>
            <a:custGeom>
              <a:avLst/>
              <a:gdLst/>
              <a:ahLst/>
              <a:cxnLst/>
              <a:rect r="r" b="b" t="t" l="l"/>
              <a:pathLst>
                <a:path h="2064004" w="2064004">
                  <a:moveTo>
                    <a:pt x="0" y="0"/>
                  </a:moveTo>
                  <a:lnTo>
                    <a:pt x="2064004" y="0"/>
                  </a:lnTo>
                  <a:lnTo>
                    <a:pt x="2064004" y="2064004"/>
                  </a:lnTo>
                  <a:lnTo>
                    <a:pt x="0" y="2064004"/>
                  </a:lnTo>
                  <a:lnTo>
                    <a:pt x="0" y="0"/>
                  </a:lnTo>
                  <a:close/>
                </a:path>
              </a:pathLst>
            </a:custGeom>
            <a:blipFill>
              <a:blip r:embed="rId11"/>
              <a:stretch>
                <a:fillRect l="0" t="0" r="2" b="2"/>
              </a:stretch>
            </a:blipFill>
          </p:spPr>
        </p:sp>
      </p:grpSp>
      <p:grpSp>
        <p:nvGrpSpPr>
          <p:cNvPr name="Group 31" id="31"/>
          <p:cNvGrpSpPr/>
          <p:nvPr/>
        </p:nvGrpSpPr>
        <p:grpSpPr>
          <a:xfrm rot="0">
            <a:off x="6828683" y="4598116"/>
            <a:ext cx="3233902" cy="1090768"/>
            <a:chOff x="0" y="0"/>
            <a:chExt cx="4311869" cy="1454357"/>
          </a:xfrm>
        </p:grpSpPr>
        <p:sp>
          <p:nvSpPr>
            <p:cNvPr name="Freeform 32" id="32"/>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33" id="33"/>
          <p:cNvSpPr txBox="true"/>
          <p:nvPr/>
        </p:nvSpPr>
        <p:spPr>
          <a:xfrm rot="0">
            <a:off x="6879483"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VScode</a:t>
            </a:r>
          </a:p>
        </p:txBody>
      </p:sp>
      <p:sp>
        <p:nvSpPr>
          <p:cNvPr name="Freeform 34" id="34"/>
          <p:cNvSpPr/>
          <p:nvPr/>
        </p:nvSpPr>
        <p:spPr>
          <a:xfrm flipH="false" flipV="false" rot="0">
            <a:off x="9489125"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35" id="35"/>
          <p:cNvGrpSpPr/>
          <p:nvPr/>
        </p:nvGrpSpPr>
        <p:grpSpPr>
          <a:xfrm rot="0">
            <a:off x="9812806" y="4474694"/>
            <a:ext cx="1337611" cy="1337611"/>
            <a:chOff x="0" y="0"/>
            <a:chExt cx="1783481" cy="1783481"/>
          </a:xfrm>
        </p:grpSpPr>
        <p:sp>
          <p:nvSpPr>
            <p:cNvPr name="Freeform 36" id="36"/>
            <p:cNvSpPr/>
            <p:nvPr/>
          </p:nvSpPr>
          <p:spPr>
            <a:xfrm flipH="false" flipV="false" rot="0">
              <a:off x="0" y="0"/>
              <a:ext cx="1783461" cy="1783461"/>
            </a:xfrm>
            <a:custGeom>
              <a:avLst/>
              <a:gdLst/>
              <a:ahLst/>
              <a:cxnLst/>
              <a:rect r="r" b="b" t="t" l="l"/>
              <a:pathLst>
                <a:path h="1783461" w="1783461">
                  <a:moveTo>
                    <a:pt x="0" y="0"/>
                  </a:moveTo>
                  <a:lnTo>
                    <a:pt x="1783461" y="0"/>
                  </a:lnTo>
                  <a:lnTo>
                    <a:pt x="1783461" y="1783461"/>
                  </a:lnTo>
                  <a:lnTo>
                    <a:pt x="0" y="1783461"/>
                  </a:lnTo>
                  <a:lnTo>
                    <a:pt x="0" y="0"/>
                  </a:lnTo>
                  <a:close/>
                </a:path>
              </a:pathLst>
            </a:custGeom>
            <a:blipFill>
              <a:blip r:embed="rId12"/>
              <a:stretch>
                <a:fillRect l="0" t="0" r="-1" b="-1"/>
              </a:stretch>
            </a:blipFill>
          </p:spPr>
        </p:sp>
      </p:grpSp>
      <p:grpSp>
        <p:nvGrpSpPr>
          <p:cNvPr name="Group 37" id="37"/>
          <p:cNvGrpSpPr/>
          <p:nvPr/>
        </p:nvGrpSpPr>
        <p:grpSpPr>
          <a:xfrm rot="0">
            <a:off x="6828683" y="6935513"/>
            <a:ext cx="3233902" cy="1090768"/>
            <a:chOff x="0" y="0"/>
            <a:chExt cx="4311869" cy="1454357"/>
          </a:xfrm>
        </p:grpSpPr>
        <p:sp>
          <p:nvSpPr>
            <p:cNvPr name="Freeform 38" id="38"/>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39" id="39"/>
          <p:cNvSpPr txBox="true"/>
          <p:nvPr/>
        </p:nvSpPr>
        <p:spPr>
          <a:xfrm rot="0">
            <a:off x="6879483"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Symantec</a:t>
            </a:r>
          </a:p>
        </p:txBody>
      </p:sp>
      <p:sp>
        <p:nvSpPr>
          <p:cNvPr name="Freeform 40" id="40"/>
          <p:cNvSpPr/>
          <p:nvPr/>
        </p:nvSpPr>
        <p:spPr>
          <a:xfrm flipH="false" flipV="false" rot="0">
            <a:off x="9489125"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41" id="41"/>
          <p:cNvGrpSpPr/>
          <p:nvPr/>
        </p:nvGrpSpPr>
        <p:grpSpPr>
          <a:xfrm rot="0">
            <a:off x="12171557" y="2435022"/>
            <a:ext cx="3233902" cy="1090768"/>
            <a:chOff x="0" y="0"/>
            <a:chExt cx="4311869" cy="1454357"/>
          </a:xfrm>
        </p:grpSpPr>
        <p:sp>
          <p:nvSpPr>
            <p:cNvPr name="Freeform 42" id="42"/>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43" id="43"/>
          <p:cNvSpPr txBox="true"/>
          <p:nvPr/>
        </p:nvSpPr>
        <p:spPr>
          <a:xfrm rot="0">
            <a:off x="12222357" y="2813718"/>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Node.js</a:t>
            </a:r>
          </a:p>
        </p:txBody>
      </p:sp>
      <p:sp>
        <p:nvSpPr>
          <p:cNvPr name="Freeform 44" id="44"/>
          <p:cNvSpPr/>
          <p:nvPr/>
        </p:nvSpPr>
        <p:spPr>
          <a:xfrm flipH="false" flipV="false" rot="0">
            <a:off x="14832000" y="1987920"/>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45" id="45"/>
          <p:cNvGrpSpPr/>
          <p:nvPr/>
        </p:nvGrpSpPr>
        <p:grpSpPr>
          <a:xfrm rot="0">
            <a:off x="15208380" y="2301813"/>
            <a:ext cx="1232212" cy="1357186"/>
            <a:chOff x="0" y="0"/>
            <a:chExt cx="1642949" cy="1809581"/>
          </a:xfrm>
        </p:grpSpPr>
        <p:sp>
          <p:nvSpPr>
            <p:cNvPr name="Freeform 46" id="46"/>
            <p:cNvSpPr/>
            <p:nvPr/>
          </p:nvSpPr>
          <p:spPr>
            <a:xfrm flipH="false" flipV="false" rot="0">
              <a:off x="0" y="0"/>
              <a:ext cx="1642999" cy="1809623"/>
            </a:xfrm>
            <a:custGeom>
              <a:avLst/>
              <a:gdLst/>
              <a:ahLst/>
              <a:cxnLst/>
              <a:rect r="r" b="b" t="t" l="l"/>
              <a:pathLst>
                <a:path h="1809623" w="1642999">
                  <a:moveTo>
                    <a:pt x="0" y="0"/>
                  </a:moveTo>
                  <a:lnTo>
                    <a:pt x="1642999" y="0"/>
                  </a:lnTo>
                  <a:lnTo>
                    <a:pt x="1642999" y="1809623"/>
                  </a:lnTo>
                  <a:lnTo>
                    <a:pt x="0" y="1809623"/>
                  </a:lnTo>
                  <a:lnTo>
                    <a:pt x="0" y="0"/>
                  </a:lnTo>
                  <a:close/>
                </a:path>
              </a:pathLst>
            </a:custGeom>
            <a:blipFill>
              <a:blip r:embed="rId13"/>
              <a:stretch>
                <a:fillRect l="-4" t="0" r="-1" b="2"/>
              </a:stretch>
            </a:blipFill>
          </p:spPr>
        </p:sp>
      </p:grpSp>
      <p:grpSp>
        <p:nvGrpSpPr>
          <p:cNvPr name="Group 47" id="47"/>
          <p:cNvGrpSpPr/>
          <p:nvPr/>
        </p:nvGrpSpPr>
        <p:grpSpPr>
          <a:xfrm rot="0">
            <a:off x="12171557" y="4598116"/>
            <a:ext cx="3233902" cy="1090768"/>
            <a:chOff x="0" y="0"/>
            <a:chExt cx="4311869" cy="1454357"/>
          </a:xfrm>
        </p:grpSpPr>
        <p:sp>
          <p:nvSpPr>
            <p:cNvPr name="Freeform 48" id="48"/>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49" id="49"/>
          <p:cNvSpPr txBox="true"/>
          <p:nvPr/>
        </p:nvSpPr>
        <p:spPr>
          <a:xfrm rot="0">
            <a:off x="12222357" y="4976812"/>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Scikit-learn</a:t>
            </a:r>
          </a:p>
        </p:txBody>
      </p:sp>
      <p:sp>
        <p:nvSpPr>
          <p:cNvPr name="Freeform 50" id="50"/>
          <p:cNvSpPr/>
          <p:nvPr/>
        </p:nvSpPr>
        <p:spPr>
          <a:xfrm flipH="false" flipV="false" rot="0">
            <a:off x="14832000" y="4151014"/>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1" id="51"/>
          <p:cNvGrpSpPr/>
          <p:nvPr/>
        </p:nvGrpSpPr>
        <p:grpSpPr>
          <a:xfrm rot="0">
            <a:off x="15023396" y="4238949"/>
            <a:ext cx="1602179" cy="1602179"/>
            <a:chOff x="0" y="0"/>
            <a:chExt cx="2136239" cy="2136239"/>
          </a:xfrm>
        </p:grpSpPr>
        <p:sp>
          <p:nvSpPr>
            <p:cNvPr name="Freeform 52" id="52"/>
            <p:cNvSpPr/>
            <p:nvPr/>
          </p:nvSpPr>
          <p:spPr>
            <a:xfrm flipH="false" flipV="false" rot="0">
              <a:off x="0" y="0"/>
              <a:ext cx="2136267" cy="2136267"/>
            </a:xfrm>
            <a:custGeom>
              <a:avLst/>
              <a:gdLst/>
              <a:ahLst/>
              <a:cxnLst/>
              <a:rect r="r" b="b" t="t" l="l"/>
              <a:pathLst>
                <a:path h="2136267" w="2136267">
                  <a:moveTo>
                    <a:pt x="0" y="0"/>
                  </a:moveTo>
                  <a:lnTo>
                    <a:pt x="2136267" y="0"/>
                  </a:lnTo>
                  <a:lnTo>
                    <a:pt x="2136267" y="2136267"/>
                  </a:lnTo>
                  <a:lnTo>
                    <a:pt x="0" y="2136267"/>
                  </a:lnTo>
                  <a:lnTo>
                    <a:pt x="0" y="0"/>
                  </a:lnTo>
                  <a:close/>
                </a:path>
              </a:pathLst>
            </a:custGeom>
            <a:blipFill>
              <a:blip r:embed="rId14"/>
              <a:stretch>
                <a:fillRect l="0" t="0" r="1" b="1"/>
              </a:stretch>
            </a:blipFill>
          </p:spPr>
        </p:sp>
      </p:grpSp>
      <p:grpSp>
        <p:nvGrpSpPr>
          <p:cNvPr name="Group 53" id="53"/>
          <p:cNvGrpSpPr/>
          <p:nvPr/>
        </p:nvGrpSpPr>
        <p:grpSpPr>
          <a:xfrm rot="0">
            <a:off x="12171557" y="6935513"/>
            <a:ext cx="3233902" cy="1090768"/>
            <a:chOff x="0" y="0"/>
            <a:chExt cx="4311869" cy="1454357"/>
          </a:xfrm>
        </p:grpSpPr>
        <p:sp>
          <p:nvSpPr>
            <p:cNvPr name="Freeform 54" id="54"/>
            <p:cNvSpPr/>
            <p:nvPr/>
          </p:nvSpPr>
          <p:spPr>
            <a:xfrm flipH="false" flipV="false" rot="0">
              <a:off x="0" y="0"/>
              <a:ext cx="4311777" cy="1454404"/>
            </a:xfrm>
            <a:custGeom>
              <a:avLst/>
              <a:gdLst/>
              <a:ahLst/>
              <a:cxnLst/>
              <a:rect r="r" b="b" t="t" l="l"/>
              <a:pathLst>
                <a:path h="1454404" w="4311777">
                  <a:moveTo>
                    <a:pt x="618109" y="0"/>
                  </a:moveTo>
                  <a:lnTo>
                    <a:pt x="3693795" y="0"/>
                  </a:lnTo>
                  <a:cubicBezTo>
                    <a:pt x="3857752" y="0"/>
                    <a:pt x="4014978" y="65151"/>
                    <a:pt x="4130802" y="180975"/>
                  </a:cubicBezTo>
                  <a:cubicBezTo>
                    <a:pt x="4246626" y="296799"/>
                    <a:pt x="4311777" y="454152"/>
                    <a:pt x="4311777" y="617982"/>
                  </a:cubicBezTo>
                  <a:lnTo>
                    <a:pt x="4311777" y="836295"/>
                  </a:lnTo>
                  <a:cubicBezTo>
                    <a:pt x="4311777" y="1000252"/>
                    <a:pt x="4246626" y="1157478"/>
                    <a:pt x="4130802" y="1273302"/>
                  </a:cubicBezTo>
                  <a:cubicBezTo>
                    <a:pt x="4014978" y="1389126"/>
                    <a:pt x="3857625" y="1454404"/>
                    <a:pt x="3693795" y="1454404"/>
                  </a:cubicBezTo>
                  <a:lnTo>
                    <a:pt x="618109" y="1454404"/>
                  </a:lnTo>
                  <a:cubicBezTo>
                    <a:pt x="454152" y="1454404"/>
                    <a:pt x="296926" y="1389253"/>
                    <a:pt x="181102" y="1273302"/>
                  </a:cubicBezTo>
                  <a:cubicBezTo>
                    <a:pt x="65278" y="1157351"/>
                    <a:pt x="0" y="1000125"/>
                    <a:pt x="0" y="836295"/>
                  </a:cubicBezTo>
                  <a:lnTo>
                    <a:pt x="0" y="618109"/>
                  </a:lnTo>
                  <a:cubicBezTo>
                    <a:pt x="0" y="454152"/>
                    <a:pt x="65151" y="296926"/>
                    <a:pt x="180975" y="180975"/>
                  </a:cubicBezTo>
                  <a:cubicBezTo>
                    <a:pt x="296799" y="65024"/>
                    <a:pt x="454152" y="0"/>
                    <a:pt x="618109" y="0"/>
                  </a:cubicBezTo>
                  <a:close/>
                </a:path>
              </a:pathLst>
            </a:custGeom>
            <a:solidFill>
              <a:srgbClr val="F4F6F8"/>
            </a:solidFill>
          </p:spPr>
        </p:sp>
      </p:grpSp>
      <p:sp>
        <p:nvSpPr>
          <p:cNvPr name="TextBox 55" id="55"/>
          <p:cNvSpPr txBox="true"/>
          <p:nvPr/>
        </p:nvSpPr>
        <p:spPr>
          <a:xfrm rot="0">
            <a:off x="12222357" y="7314210"/>
            <a:ext cx="3132302"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Numpy</a:t>
            </a:r>
          </a:p>
        </p:txBody>
      </p:sp>
      <p:sp>
        <p:nvSpPr>
          <p:cNvPr name="Freeform 56" id="56"/>
          <p:cNvSpPr/>
          <p:nvPr/>
        </p:nvSpPr>
        <p:spPr>
          <a:xfrm flipH="false" flipV="false" rot="0">
            <a:off x="14832000" y="6488411"/>
            <a:ext cx="1984973" cy="1984973"/>
          </a:xfrm>
          <a:custGeom>
            <a:avLst/>
            <a:gdLst/>
            <a:ahLst/>
            <a:cxnLst/>
            <a:rect r="r" b="b" t="t" l="l"/>
            <a:pathLst>
              <a:path h="1984973" w="1984973">
                <a:moveTo>
                  <a:pt x="0" y="0"/>
                </a:moveTo>
                <a:lnTo>
                  <a:pt x="1984973" y="0"/>
                </a:lnTo>
                <a:lnTo>
                  <a:pt x="1984973" y="1984973"/>
                </a:lnTo>
                <a:lnTo>
                  <a:pt x="0" y="1984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7" id="57"/>
          <p:cNvGrpSpPr/>
          <p:nvPr/>
        </p:nvGrpSpPr>
        <p:grpSpPr>
          <a:xfrm rot="0">
            <a:off x="15274572" y="6850361"/>
            <a:ext cx="1195442" cy="1279118"/>
            <a:chOff x="0" y="0"/>
            <a:chExt cx="1593923" cy="1705491"/>
          </a:xfrm>
        </p:grpSpPr>
        <p:sp>
          <p:nvSpPr>
            <p:cNvPr name="Freeform 58" id="58"/>
            <p:cNvSpPr/>
            <p:nvPr/>
          </p:nvSpPr>
          <p:spPr>
            <a:xfrm flipH="false" flipV="false" rot="0">
              <a:off x="0" y="0"/>
              <a:ext cx="1593977" cy="1705483"/>
            </a:xfrm>
            <a:custGeom>
              <a:avLst/>
              <a:gdLst/>
              <a:ahLst/>
              <a:cxnLst/>
              <a:rect r="r" b="b" t="t" l="l"/>
              <a:pathLst>
                <a:path h="1705483" w="1593977">
                  <a:moveTo>
                    <a:pt x="0" y="0"/>
                  </a:moveTo>
                  <a:lnTo>
                    <a:pt x="1593977" y="0"/>
                  </a:lnTo>
                  <a:lnTo>
                    <a:pt x="1593977" y="1705483"/>
                  </a:lnTo>
                  <a:lnTo>
                    <a:pt x="0" y="1705483"/>
                  </a:lnTo>
                  <a:lnTo>
                    <a:pt x="0" y="0"/>
                  </a:lnTo>
                  <a:close/>
                </a:path>
              </a:pathLst>
            </a:custGeom>
            <a:blipFill>
              <a:blip r:embed="rId15"/>
              <a:stretch>
                <a:fillRect l="-75" t="0" r="-72" b="0"/>
              </a:stretch>
            </a:blipFill>
          </p:spPr>
        </p:sp>
      </p:grpSp>
      <p:sp>
        <p:nvSpPr>
          <p:cNvPr name="Freeform 59" id="59"/>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grpSp>
        <p:nvGrpSpPr>
          <p:cNvPr name="Group 60" id="60"/>
          <p:cNvGrpSpPr/>
          <p:nvPr/>
        </p:nvGrpSpPr>
        <p:grpSpPr>
          <a:xfrm rot="0">
            <a:off x="152400" y="9394217"/>
            <a:ext cx="3809868" cy="625179"/>
            <a:chOff x="0" y="0"/>
            <a:chExt cx="5079824" cy="833572"/>
          </a:xfrm>
        </p:grpSpPr>
        <p:sp>
          <p:nvSpPr>
            <p:cNvPr name="Freeform 61" id="61"/>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8"/>
              <a:stretch>
                <a:fillRect l="0" t="-239" r="0" b="-233"/>
              </a:stretch>
            </a:blipFill>
          </p:spPr>
        </p:sp>
      </p:grpSp>
      <p:grpSp>
        <p:nvGrpSpPr>
          <p:cNvPr name="Group 62" id="62"/>
          <p:cNvGrpSpPr/>
          <p:nvPr/>
        </p:nvGrpSpPr>
        <p:grpSpPr>
          <a:xfrm rot="0">
            <a:off x="8311149" y="9509157"/>
            <a:ext cx="38100" cy="392809"/>
            <a:chOff x="0" y="0"/>
            <a:chExt cx="50800" cy="523745"/>
          </a:xfrm>
        </p:grpSpPr>
        <p:sp>
          <p:nvSpPr>
            <p:cNvPr name="Freeform 63" id="6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64" id="64"/>
          <p:cNvGrpSpPr/>
          <p:nvPr/>
        </p:nvGrpSpPr>
        <p:grpSpPr>
          <a:xfrm rot="0">
            <a:off x="10715459" y="9488389"/>
            <a:ext cx="38100" cy="392809"/>
            <a:chOff x="0" y="0"/>
            <a:chExt cx="50800" cy="523745"/>
          </a:xfrm>
        </p:grpSpPr>
        <p:sp>
          <p:nvSpPr>
            <p:cNvPr name="Freeform 65" id="6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66" id="66"/>
          <p:cNvSpPr txBox="true"/>
          <p:nvPr/>
        </p:nvSpPr>
        <p:spPr>
          <a:xfrm rot="0">
            <a:off x="4957811" y="563979"/>
            <a:ext cx="8478901" cy="821182"/>
          </a:xfrm>
          <a:prstGeom prst="rect">
            <a:avLst/>
          </a:prstGeom>
        </p:spPr>
        <p:txBody>
          <a:bodyPr anchor="t" rtlCol="false" tIns="0" lIns="0" bIns="0" rIns="0">
            <a:spAutoFit/>
          </a:bodyPr>
          <a:lstStyle/>
          <a:p>
            <a:pPr algn="l">
              <a:lnSpc>
                <a:spcPts val="6719"/>
              </a:lnSpc>
            </a:pPr>
            <a:r>
              <a:rPr lang="en-US" b="true" sz="4800" u="sng">
                <a:solidFill>
                  <a:srgbClr val="FFFFFF"/>
                </a:solidFill>
                <a:latin typeface="Raleway Heavy"/>
                <a:ea typeface="Raleway Heavy"/>
                <a:cs typeface="Raleway Heavy"/>
                <a:sym typeface="Raleway Heavy"/>
              </a:rPr>
              <a:t>TOOLS AND TECHNOLOGIES</a:t>
            </a:r>
          </a:p>
        </p:txBody>
      </p:sp>
      <p:sp>
        <p:nvSpPr>
          <p:cNvPr name="TextBox 67" id="67"/>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40</a:t>
            </a:r>
          </a:p>
        </p:txBody>
      </p:sp>
      <p:sp>
        <p:nvSpPr>
          <p:cNvPr name="TextBox 68" id="68"/>
          <p:cNvSpPr txBox="true"/>
          <p:nvPr/>
        </p:nvSpPr>
        <p:spPr>
          <a:xfrm rot="0">
            <a:off x="8570630" y="9402664"/>
            <a:ext cx="1862019" cy="482866"/>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IT21184758</a:t>
            </a:r>
          </a:p>
        </p:txBody>
      </p:sp>
      <p:sp>
        <p:nvSpPr>
          <p:cNvPr name="TextBox 69" id="69"/>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70" id="70"/>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Liyanage P.P</a:t>
            </a:r>
          </a:p>
        </p:txBody>
      </p:sp>
      <p:sp>
        <p:nvSpPr>
          <p:cNvPr name="TextBox 71" id="71"/>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sp>
        <p:nvSpPr>
          <p:cNvPr name="Freeform 4" id="4"/>
          <p:cNvSpPr/>
          <p:nvPr/>
        </p:nvSpPr>
        <p:spPr>
          <a:xfrm flipH="false" flipV="false" rot="0">
            <a:off x="14913702" y="4442863"/>
            <a:ext cx="3374298" cy="3184494"/>
          </a:xfrm>
          <a:custGeom>
            <a:avLst/>
            <a:gdLst/>
            <a:ahLst/>
            <a:cxnLst/>
            <a:rect r="r" b="b" t="t" l="l"/>
            <a:pathLst>
              <a:path h="3184494" w="3374298">
                <a:moveTo>
                  <a:pt x="0" y="0"/>
                </a:moveTo>
                <a:lnTo>
                  <a:pt x="3374298" y="0"/>
                </a:lnTo>
                <a:lnTo>
                  <a:pt x="3374298" y="3184494"/>
                </a:lnTo>
                <a:lnTo>
                  <a:pt x="0" y="3184494"/>
                </a:lnTo>
                <a:lnTo>
                  <a:pt x="0" y="0"/>
                </a:lnTo>
                <a:close/>
              </a:path>
            </a:pathLst>
          </a:custGeom>
          <a:blipFill>
            <a:blip r:embed="rId3">
              <a:extLst>
                <a:ext uri="{96DAC541-7B7A-43D3-8B79-37D633B846F1}">
                  <asvg:svgBlip xmlns:asvg="http://schemas.microsoft.com/office/drawing/2016/SVG/main" r:embed="rId4"/>
                </a:ext>
              </a:extLst>
            </a:blip>
            <a:stretch>
              <a:fillRect l="-4" t="0" r="-4" b="0"/>
            </a:stretch>
          </a:blipFill>
        </p:spPr>
      </p:sp>
      <p:sp>
        <p:nvSpPr>
          <p:cNvPr name="TextBox 5" id="5"/>
          <p:cNvSpPr txBox="true"/>
          <p:nvPr/>
        </p:nvSpPr>
        <p:spPr>
          <a:xfrm rot="0">
            <a:off x="948661" y="3183627"/>
            <a:ext cx="14724977" cy="4443730"/>
          </a:xfrm>
          <a:prstGeom prst="rect">
            <a:avLst/>
          </a:prstGeom>
        </p:spPr>
        <p:txBody>
          <a:bodyPr anchor="t" rtlCol="false" tIns="0" lIns="0" bIns="0" rIns="0">
            <a:spAutoFit/>
          </a:bodyPr>
          <a:lstStyle/>
          <a:p>
            <a:pPr algn="l" marL="1209039" indent="-403013" lvl="2">
              <a:lnSpc>
                <a:spcPts val="3919"/>
              </a:lnSpc>
              <a:buFont typeface="Arial"/>
              <a:buChar char="⚬"/>
            </a:pPr>
            <a:r>
              <a:rPr lang="en-US" b="true" sz="2799">
                <a:solidFill>
                  <a:srgbClr val="1D1D1F"/>
                </a:solidFill>
                <a:latin typeface="Canva Sans Bold"/>
                <a:ea typeface="Canva Sans Bold"/>
                <a:cs typeface="Canva Sans Bold"/>
                <a:sym typeface="Canva Sans Bold"/>
              </a:rPr>
              <a:t>Data Gathering &amp; Analysis</a:t>
            </a:r>
            <a:r>
              <a:rPr lang="en-US" sz="2799">
                <a:solidFill>
                  <a:srgbClr val="1D1D1F"/>
                </a:solidFill>
                <a:latin typeface="Canva Sans"/>
                <a:ea typeface="Canva Sans"/>
                <a:cs typeface="Canva Sans"/>
                <a:sym typeface="Canva Sans"/>
              </a:rPr>
              <a:t>: Focus on collecting sufficient and diverse alert data.</a:t>
            </a:r>
          </a:p>
          <a:p>
            <a:pPr algn="l" marL="1209039" indent="-403013" lvl="2">
              <a:lnSpc>
                <a:spcPts val="3919"/>
              </a:lnSpc>
              <a:buFont typeface="Arial"/>
              <a:buChar char="⚬"/>
            </a:pPr>
            <a:r>
              <a:rPr lang="en-US" b="true" sz="2799">
                <a:solidFill>
                  <a:srgbClr val="1D1D1F"/>
                </a:solidFill>
                <a:latin typeface="Canva Sans Bold"/>
                <a:ea typeface="Canva Sans Bold"/>
                <a:cs typeface="Canva Sans Bold"/>
                <a:sym typeface="Canva Sans Bold"/>
              </a:rPr>
              <a:t>Model Training</a:t>
            </a:r>
            <a:r>
              <a:rPr lang="en-US" sz="2799">
                <a:solidFill>
                  <a:srgbClr val="1D1D1F"/>
                </a:solidFill>
                <a:latin typeface="Canva Sans"/>
                <a:ea typeface="Canva Sans"/>
                <a:cs typeface="Canva Sans"/>
                <a:sym typeface="Canva Sans"/>
              </a:rPr>
              <a:t>: Develop and train the machine learning model for prioritizing alerts.</a:t>
            </a:r>
          </a:p>
          <a:p>
            <a:pPr algn="l" marL="1209039" indent="-403013" lvl="2">
              <a:lnSpc>
                <a:spcPts val="3919"/>
              </a:lnSpc>
              <a:buFont typeface="Arial"/>
              <a:buChar char="⚬"/>
            </a:pPr>
            <a:r>
              <a:rPr lang="en-US" b="true" sz="2799">
                <a:solidFill>
                  <a:srgbClr val="1D1D1F"/>
                </a:solidFill>
                <a:latin typeface="Canva Sans Bold"/>
                <a:ea typeface="Canva Sans Bold"/>
                <a:cs typeface="Canva Sans Bold"/>
                <a:sym typeface="Canva Sans Bold"/>
              </a:rPr>
              <a:t>System Testing</a:t>
            </a:r>
            <a:r>
              <a:rPr lang="en-US" sz="2799">
                <a:solidFill>
                  <a:srgbClr val="1D1D1F"/>
                </a:solidFill>
                <a:latin typeface="Canva Sans"/>
                <a:ea typeface="Canva Sans"/>
                <a:cs typeface="Canva Sans"/>
                <a:sym typeface="Canva Sans"/>
              </a:rPr>
              <a:t>: Test on real or simulated environments to gauge effectiveness.</a:t>
            </a:r>
          </a:p>
          <a:p>
            <a:pPr algn="l" marL="1209039" indent="-403013" lvl="2">
              <a:lnSpc>
                <a:spcPts val="3919"/>
              </a:lnSpc>
              <a:buFont typeface="Arial"/>
              <a:buChar char="⚬"/>
            </a:pPr>
            <a:r>
              <a:rPr lang="en-US" b="true" sz="2799">
                <a:solidFill>
                  <a:srgbClr val="1D1D1F"/>
                </a:solidFill>
                <a:latin typeface="Canva Sans Bold"/>
                <a:ea typeface="Canva Sans Bold"/>
                <a:cs typeface="Canva Sans Bold"/>
                <a:sym typeface="Canva Sans Bold"/>
              </a:rPr>
              <a:t>Final Review &amp; Refinement</a:t>
            </a:r>
            <a:r>
              <a:rPr lang="en-US" sz="2799">
                <a:solidFill>
                  <a:srgbClr val="1D1D1F"/>
                </a:solidFill>
                <a:latin typeface="Canva Sans"/>
                <a:ea typeface="Canva Sans"/>
                <a:cs typeface="Canva Sans"/>
                <a:sym typeface="Canva Sans"/>
              </a:rPr>
              <a:t>: Make necessary adjustments based on performance metrics and user feedback.</a:t>
            </a:r>
          </a:p>
          <a:p>
            <a:pPr algn="l" marL="1209039" indent="-403013" lvl="2">
              <a:lnSpc>
                <a:spcPts val="3919"/>
              </a:lnSpc>
              <a:buFont typeface="Arial"/>
              <a:buChar char="⚬"/>
            </a:pPr>
            <a:r>
              <a:rPr lang="en-US" b="true" sz="2799">
                <a:solidFill>
                  <a:srgbClr val="1D1D1F"/>
                </a:solidFill>
                <a:latin typeface="Canva Sans Bold"/>
                <a:ea typeface="Canva Sans Bold"/>
                <a:cs typeface="Canva Sans Bold"/>
                <a:sym typeface="Canva Sans Bold"/>
              </a:rPr>
              <a:t>Documentation &amp; Reporting</a:t>
            </a:r>
            <a:r>
              <a:rPr lang="en-US" sz="2799">
                <a:solidFill>
                  <a:srgbClr val="1D1D1F"/>
                </a:solidFill>
                <a:latin typeface="Canva Sans"/>
                <a:ea typeface="Canva Sans"/>
                <a:cs typeface="Canva Sans"/>
                <a:sym typeface="Canva Sans"/>
              </a:rPr>
              <a:t>: Finalize the report and results.</a:t>
            </a:r>
          </a:p>
        </p:txBody>
      </p:sp>
      <p:sp>
        <p:nvSpPr>
          <p:cNvPr name="Freeform 6" id="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p:nvPr/>
        </p:nvGrpSpPr>
        <p:grpSpPr>
          <a:xfrm rot="0">
            <a:off x="152400" y="9394217"/>
            <a:ext cx="3809868" cy="625179"/>
            <a:chOff x="0" y="0"/>
            <a:chExt cx="5079824" cy="833572"/>
          </a:xfrm>
        </p:grpSpPr>
        <p:sp>
          <p:nvSpPr>
            <p:cNvPr name="Freeform 8" id="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7"/>
              <a:stretch>
                <a:fillRect l="0" t="-239" r="0" b="-233"/>
              </a:stretch>
            </a:blipFill>
          </p:spPr>
        </p:sp>
      </p:grpSp>
      <p:grpSp>
        <p:nvGrpSpPr>
          <p:cNvPr name="Group 9" id="9"/>
          <p:cNvGrpSpPr/>
          <p:nvPr/>
        </p:nvGrpSpPr>
        <p:grpSpPr>
          <a:xfrm rot="0">
            <a:off x="8311149" y="9509157"/>
            <a:ext cx="38100" cy="392809"/>
            <a:chOff x="0" y="0"/>
            <a:chExt cx="50800" cy="523745"/>
          </a:xfrm>
        </p:grpSpPr>
        <p:sp>
          <p:nvSpPr>
            <p:cNvPr name="Freeform 10" id="1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1" id="11"/>
          <p:cNvGrpSpPr/>
          <p:nvPr/>
        </p:nvGrpSpPr>
        <p:grpSpPr>
          <a:xfrm rot="0">
            <a:off x="10715459" y="9488389"/>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3" id="13"/>
          <p:cNvSpPr txBox="true"/>
          <p:nvPr/>
        </p:nvSpPr>
        <p:spPr>
          <a:xfrm rot="0">
            <a:off x="4610476" y="112395"/>
            <a:ext cx="9702897" cy="821182"/>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COMPLETION OF THE PROJECT</a:t>
            </a:r>
          </a:p>
        </p:txBody>
      </p:sp>
      <p:sp>
        <p:nvSpPr>
          <p:cNvPr name="TextBox 14" id="14"/>
          <p:cNvSpPr txBox="true"/>
          <p:nvPr/>
        </p:nvSpPr>
        <p:spPr>
          <a:xfrm rot="0">
            <a:off x="1886116" y="2021598"/>
            <a:ext cx="4470229" cy="688975"/>
          </a:xfrm>
          <a:prstGeom prst="rect">
            <a:avLst/>
          </a:prstGeom>
        </p:spPr>
        <p:txBody>
          <a:bodyPr anchor="t" rtlCol="false" tIns="0" lIns="0" bIns="0" rIns="0">
            <a:spAutoFit/>
          </a:bodyPr>
          <a:lstStyle/>
          <a:p>
            <a:pPr algn="ctr">
              <a:lnSpc>
                <a:spcPts val="5600"/>
              </a:lnSpc>
            </a:pPr>
            <a:r>
              <a:rPr lang="en-US" sz="4000" b="true">
                <a:solidFill>
                  <a:srgbClr val="1D1D1F"/>
                </a:solidFill>
                <a:latin typeface="Canva Sans Bold"/>
                <a:ea typeface="Canva Sans Bold"/>
                <a:cs typeface="Canva Sans Bold"/>
                <a:sym typeface="Canva Sans Bold"/>
              </a:rPr>
              <a:t>Completion Plan:</a:t>
            </a:r>
          </a:p>
        </p:txBody>
      </p:sp>
      <p:sp>
        <p:nvSpPr>
          <p:cNvPr name="TextBox 15" id="1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41</a:t>
            </a:r>
          </a:p>
        </p:txBody>
      </p:sp>
      <p:sp>
        <p:nvSpPr>
          <p:cNvPr name="TextBox 16" id="16"/>
          <p:cNvSpPr txBox="true"/>
          <p:nvPr/>
        </p:nvSpPr>
        <p:spPr>
          <a:xfrm rot="0">
            <a:off x="8615986" y="9402665"/>
            <a:ext cx="1816664" cy="476364"/>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IT21184758</a:t>
            </a:r>
          </a:p>
        </p:txBody>
      </p:sp>
      <p:sp>
        <p:nvSpPr>
          <p:cNvPr name="TextBox 17" id="17"/>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8" id="18"/>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Liyanage P.P</a:t>
            </a:r>
          </a:p>
        </p:txBody>
      </p:sp>
      <p:sp>
        <p:nvSpPr>
          <p:cNvPr name="TextBox 19" id="19"/>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grpSp>
        <p:nvGrpSpPr>
          <p:cNvPr name="Group 4" id="4"/>
          <p:cNvGrpSpPr/>
          <p:nvPr/>
        </p:nvGrpSpPr>
        <p:grpSpPr>
          <a:xfrm rot="0">
            <a:off x="2932981" y="6505056"/>
            <a:ext cx="12422038" cy="2512640"/>
            <a:chOff x="0" y="0"/>
            <a:chExt cx="16562717" cy="3350187"/>
          </a:xfrm>
        </p:grpSpPr>
        <p:sp>
          <p:nvSpPr>
            <p:cNvPr name="Freeform 5" id="5"/>
            <p:cNvSpPr/>
            <p:nvPr/>
          </p:nvSpPr>
          <p:spPr>
            <a:xfrm flipH="false" flipV="false" rot="0">
              <a:off x="0" y="0"/>
              <a:ext cx="16562705" cy="3350133"/>
            </a:xfrm>
            <a:custGeom>
              <a:avLst/>
              <a:gdLst/>
              <a:ahLst/>
              <a:cxnLst/>
              <a:rect r="r" b="b" t="t" l="l"/>
              <a:pathLst>
                <a:path h="3350133" w="16562705">
                  <a:moveTo>
                    <a:pt x="0" y="0"/>
                  </a:moveTo>
                  <a:lnTo>
                    <a:pt x="16562705" y="0"/>
                  </a:lnTo>
                  <a:lnTo>
                    <a:pt x="16562705" y="3350133"/>
                  </a:lnTo>
                  <a:lnTo>
                    <a:pt x="0" y="3350133"/>
                  </a:lnTo>
                  <a:lnTo>
                    <a:pt x="0" y="0"/>
                  </a:lnTo>
                  <a:close/>
                </a:path>
              </a:pathLst>
            </a:custGeom>
            <a:blipFill>
              <a:blip r:embed="rId3"/>
              <a:stretch>
                <a:fillRect l="0" t="-113709" r="0" b="-113711"/>
              </a:stretch>
            </a:blipFill>
          </p:spPr>
        </p:sp>
      </p:grpSp>
      <p:sp>
        <p:nvSpPr>
          <p:cNvPr name="Freeform 6" id="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2400" y="9394217"/>
            <a:ext cx="3809868" cy="625179"/>
            <a:chOff x="0" y="0"/>
            <a:chExt cx="5079824" cy="833572"/>
          </a:xfrm>
        </p:grpSpPr>
        <p:sp>
          <p:nvSpPr>
            <p:cNvPr name="Freeform 8" id="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6"/>
              <a:stretch>
                <a:fillRect l="0" t="-239" r="0" b="-233"/>
              </a:stretch>
            </a:blipFill>
          </p:spPr>
        </p:sp>
      </p:grpSp>
      <p:grpSp>
        <p:nvGrpSpPr>
          <p:cNvPr name="Group 9" id="9"/>
          <p:cNvGrpSpPr/>
          <p:nvPr/>
        </p:nvGrpSpPr>
        <p:grpSpPr>
          <a:xfrm rot="0">
            <a:off x="8311149" y="9509157"/>
            <a:ext cx="38100" cy="392809"/>
            <a:chOff x="0" y="0"/>
            <a:chExt cx="50800" cy="523745"/>
          </a:xfrm>
        </p:grpSpPr>
        <p:sp>
          <p:nvSpPr>
            <p:cNvPr name="Freeform 10" id="1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1" id="11"/>
          <p:cNvGrpSpPr/>
          <p:nvPr/>
        </p:nvGrpSpPr>
        <p:grpSpPr>
          <a:xfrm rot="0">
            <a:off x="10715459" y="9488389"/>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3" id="13"/>
          <p:cNvSpPr txBox="true"/>
          <p:nvPr/>
        </p:nvSpPr>
        <p:spPr>
          <a:xfrm rot="0">
            <a:off x="7052224" y="99297"/>
            <a:ext cx="4183553" cy="821182"/>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REFERENCES</a:t>
            </a:r>
          </a:p>
        </p:txBody>
      </p:sp>
      <p:sp>
        <p:nvSpPr>
          <p:cNvPr name="TextBox 14" id="14"/>
          <p:cNvSpPr txBox="true"/>
          <p:nvPr/>
        </p:nvSpPr>
        <p:spPr>
          <a:xfrm rot="0">
            <a:off x="2045589" y="1587213"/>
            <a:ext cx="14824930" cy="3921252"/>
          </a:xfrm>
          <a:prstGeom prst="rect">
            <a:avLst/>
          </a:prstGeom>
        </p:spPr>
        <p:txBody>
          <a:bodyPr anchor="t" rtlCol="false" tIns="0" lIns="0" bIns="0" rIns="0">
            <a:spAutoFit/>
          </a:bodyPr>
          <a:lstStyle/>
          <a:p>
            <a:pPr algn="just" marL="453390" indent="-226695" lvl="1">
              <a:lnSpc>
                <a:spcPts val="3969"/>
              </a:lnSpc>
              <a:buAutoNum type="arabicPeriod" startAt="1"/>
            </a:pPr>
            <a:r>
              <a:rPr lang="en-US" sz="2100">
                <a:solidFill>
                  <a:srgbClr val="1D1D1F"/>
                </a:solidFill>
                <a:latin typeface="Garet"/>
                <a:ea typeface="Garet"/>
                <a:cs typeface="Garet"/>
                <a:sym typeface="Garet"/>
              </a:rPr>
              <a:t>O. Keskin, N. Gannon, B. Lopez and U. Tatar, "Scoring Cyber Vulnerabilities based on Their Impact on Organizational Goals," 2021 Systems and Information Engineering Design Symposium (SIEDS), Charlottesville, VA, USA, 2021, pp. 1-6, doi: 10.1109/SIEDS52267.2021.9483741.</a:t>
            </a:r>
          </a:p>
          <a:p>
            <a:pPr algn="just" marL="453390" indent="-226695" lvl="1">
              <a:lnSpc>
                <a:spcPts val="3969"/>
              </a:lnSpc>
              <a:buAutoNum type="arabicPeriod" startAt="1"/>
            </a:pPr>
            <a:r>
              <a:rPr lang="en-US" sz="2100">
                <a:solidFill>
                  <a:srgbClr val="1D1D1F"/>
                </a:solidFill>
                <a:latin typeface="Garet"/>
                <a:ea typeface="Garet"/>
                <a:cs typeface="Garet"/>
                <a:sym typeface="Garet"/>
              </a:rPr>
              <a:t>E. Seker and W. Meng, "XVRS: Extended Vulnerability Risk Scoring based on Threat Intelligence," 2023 IEEE International Conference on Metaverse Computing, Networking and Applications (MetaCom), Kyoto, Japan, 2023, pp. 516-523, doi: 10.1109/MetaCom57706.2023.00094.</a:t>
            </a:r>
          </a:p>
          <a:p>
            <a:pPr algn="just" marL="453390" indent="-226695" lvl="1">
              <a:lnSpc>
                <a:spcPts val="3969"/>
              </a:lnSpc>
              <a:buAutoNum type="arabicPeriod" startAt="1"/>
            </a:pPr>
            <a:r>
              <a:rPr lang="en-US" sz="2100">
                <a:solidFill>
                  <a:srgbClr val="1D1D1F"/>
                </a:solidFill>
                <a:latin typeface="Garet"/>
                <a:ea typeface="Garet"/>
                <a:cs typeface="Garet"/>
                <a:sym typeface="Garet"/>
              </a:rPr>
              <a:t>M. Keramati, "New Vulnerability Scoring System for dynamic security evaluation," 2016 8th International Symposium on Telecommunications (IST), Tehran, Iran, 2016, pp. 746-751, doi: 10.1109/ISTEL.2016.7881922.</a:t>
            </a:r>
          </a:p>
        </p:txBody>
      </p:sp>
      <p:sp>
        <p:nvSpPr>
          <p:cNvPr name="TextBox 15" id="1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42</a:t>
            </a:r>
          </a:p>
        </p:txBody>
      </p:sp>
      <p:sp>
        <p:nvSpPr>
          <p:cNvPr name="TextBox 16" id="16"/>
          <p:cNvSpPr txBox="true"/>
          <p:nvPr/>
        </p:nvSpPr>
        <p:spPr>
          <a:xfrm rot="0">
            <a:off x="8615986" y="9402664"/>
            <a:ext cx="1816663"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IT21184758</a:t>
            </a:r>
          </a:p>
        </p:txBody>
      </p:sp>
      <p:sp>
        <p:nvSpPr>
          <p:cNvPr name="TextBox 17" id="17"/>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8" id="18"/>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Liyanage P.P</a:t>
            </a:r>
          </a:p>
        </p:txBody>
      </p:sp>
      <p:sp>
        <p:nvSpPr>
          <p:cNvPr name="TextBox 19" id="19"/>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grpSp>
        <p:nvGrpSpPr>
          <p:cNvPr name="Group 4" id="4"/>
          <p:cNvGrpSpPr/>
          <p:nvPr/>
        </p:nvGrpSpPr>
        <p:grpSpPr>
          <a:xfrm rot="0">
            <a:off x="15384904" y="2276"/>
            <a:ext cx="2903096" cy="10284724"/>
            <a:chOff x="0" y="0"/>
            <a:chExt cx="3870795" cy="13712965"/>
          </a:xfrm>
        </p:grpSpPr>
        <p:sp>
          <p:nvSpPr>
            <p:cNvPr name="Freeform 5" id="5"/>
            <p:cNvSpPr/>
            <p:nvPr/>
          </p:nvSpPr>
          <p:spPr>
            <a:xfrm flipH="false" flipV="false" rot="0">
              <a:off x="0" y="0"/>
              <a:ext cx="3870833" cy="13712952"/>
            </a:xfrm>
            <a:custGeom>
              <a:avLst/>
              <a:gdLst/>
              <a:ahLst/>
              <a:cxnLst/>
              <a:rect r="r" b="b" t="t" l="l"/>
              <a:pathLst>
                <a:path h="13712952" w="3870833">
                  <a:moveTo>
                    <a:pt x="0" y="0"/>
                  </a:moveTo>
                  <a:lnTo>
                    <a:pt x="3870833" y="0"/>
                  </a:lnTo>
                  <a:lnTo>
                    <a:pt x="3870833" y="13712952"/>
                  </a:lnTo>
                  <a:lnTo>
                    <a:pt x="0" y="13712952"/>
                  </a:lnTo>
                  <a:lnTo>
                    <a:pt x="0" y="0"/>
                  </a:lnTo>
                  <a:close/>
                </a:path>
              </a:pathLst>
            </a:custGeom>
            <a:blipFill>
              <a:blip r:embed="rId3"/>
              <a:stretch>
                <a:fillRect l="-215751" t="0" r="-215750" b="0"/>
              </a:stretch>
            </a:blipFill>
          </p:spPr>
        </p:sp>
      </p:grpSp>
      <p:sp>
        <p:nvSpPr>
          <p:cNvPr name="TextBox 6" id="6"/>
          <p:cNvSpPr txBox="true"/>
          <p:nvPr/>
        </p:nvSpPr>
        <p:spPr>
          <a:xfrm rot="0">
            <a:off x="932894" y="8361733"/>
            <a:ext cx="14341145" cy="800100"/>
          </a:xfrm>
          <a:prstGeom prst="rect">
            <a:avLst/>
          </a:prstGeom>
        </p:spPr>
        <p:txBody>
          <a:bodyPr anchor="t" rtlCol="false" tIns="0" lIns="0" bIns="0" rIns="0">
            <a:spAutoFit/>
          </a:bodyPr>
          <a:lstStyle/>
          <a:p>
            <a:pPr algn="just">
              <a:lnSpc>
                <a:spcPts val="2160"/>
              </a:lnSpc>
            </a:pPr>
            <a:r>
              <a:rPr lang="en-US" sz="1800">
                <a:solidFill>
                  <a:srgbClr val="1D1D1F"/>
                </a:solidFill>
                <a:latin typeface="Garet"/>
                <a:ea typeface="Garet"/>
                <a:cs typeface="Garet"/>
                <a:sym typeface="Garet"/>
              </a:rPr>
              <a:t>Our DLP tool employs a multi-layered approach, combining homomorphic encryption, brute force attack mitigation, steganographic detection, and machine learning-based threat scoring. This unique combination provides comprehensive data security, making it an essential tool in the modern data protection landscape.</a:t>
            </a:r>
          </a:p>
        </p:txBody>
      </p:sp>
      <p:sp>
        <p:nvSpPr>
          <p:cNvPr name="Freeform 7" id="7"/>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52400" y="9394217"/>
            <a:ext cx="3809868" cy="625179"/>
            <a:chOff x="0" y="0"/>
            <a:chExt cx="5079824" cy="833572"/>
          </a:xfrm>
        </p:grpSpPr>
        <p:sp>
          <p:nvSpPr>
            <p:cNvPr name="Freeform 9" id="9"/>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6"/>
              <a:stretch>
                <a:fillRect l="0" t="-239" r="0" b="-233"/>
              </a:stretch>
            </a:blipFill>
          </p:spPr>
        </p:sp>
      </p:grpSp>
      <p:sp>
        <p:nvSpPr>
          <p:cNvPr name="TextBox 10" id="10"/>
          <p:cNvSpPr txBox="true"/>
          <p:nvPr/>
        </p:nvSpPr>
        <p:spPr>
          <a:xfrm rot="0">
            <a:off x="5748554" y="4047"/>
            <a:ext cx="6790893"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COMMERCIALIZATION</a:t>
            </a:r>
          </a:p>
        </p:txBody>
      </p:sp>
      <p:sp>
        <p:nvSpPr>
          <p:cNvPr name="TextBox 11" id="11"/>
          <p:cNvSpPr txBox="true"/>
          <p:nvPr/>
        </p:nvSpPr>
        <p:spPr>
          <a:xfrm rot="0">
            <a:off x="2027812" y="971026"/>
            <a:ext cx="3443288" cy="647065"/>
          </a:xfrm>
          <a:prstGeom prst="rect">
            <a:avLst/>
          </a:prstGeom>
        </p:spPr>
        <p:txBody>
          <a:bodyPr anchor="t" rtlCol="false" tIns="0" lIns="0" bIns="0" rIns="0">
            <a:spAutoFit/>
          </a:bodyPr>
          <a:lstStyle/>
          <a:p>
            <a:pPr algn="ctr">
              <a:lnSpc>
                <a:spcPts val="4759"/>
              </a:lnSpc>
            </a:pPr>
            <a:r>
              <a:rPr lang="en-US" sz="3399" b="true">
                <a:solidFill>
                  <a:srgbClr val="1D1D1F"/>
                </a:solidFill>
                <a:latin typeface="Canva Sans Bold"/>
                <a:ea typeface="Canva Sans Bold"/>
                <a:cs typeface="Canva Sans Bold"/>
                <a:sym typeface="Canva Sans Bold"/>
              </a:rPr>
              <a:t>Market demand:</a:t>
            </a:r>
          </a:p>
        </p:txBody>
      </p:sp>
      <p:sp>
        <p:nvSpPr>
          <p:cNvPr name="TextBox 12" id="12"/>
          <p:cNvSpPr txBox="true"/>
          <p:nvPr/>
        </p:nvSpPr>
        <p:spPr>
          <a:xfrm rot="0">
            <a:off x="1028700" y="1680321"/>
            <a:ext cx="14149534" cy="1066800"/>
          </a:xfrm>
          <a:prstGeom prst="rect">
            <a:avLst/>
          </a:prstGeom>
        </p:spPr>
        <p:txBody>
          <a:bodyPr anchor="t" rtlCol="false" tIns="0" lIns="0" bIns="0" rIns="0">
            <a:spAutoFit/>
          </a:bodyPr>
          <a:lstStyle/>
          <a:p>
            <a:pPr algn="just">
              <a:lnSpc>
                <a:spcPts val="2160"/>
              </a:lnSpc>
            </a:pPr>
            <a:r>
              <a:rPr lang="en-US" sz="1800">
                <a:solidFill>
                  <a:srgbClr val="1D1D1F"/>
                </a:solidFill>
                <a:latin typeface="Garet"/>
                <a:ea typeface="Garet"/>
                <a:cs typeface="Garet"/>
                <a:sym typeface="Garet"/>
              </a:rPr>
              <a:t>The growing need for data security across industries highlights the importance of a robust Data Loss Prevention (DLP) tool. Organizations require advanced solutions that protect sensitive data from unauthorized access, hidden threats like steganography, and various cyberattacks. The demand spans sectors such as healthcare, finance, and government, where compliance and data privacy are paramount.</a:t>
            </a:r>
          </a:p>
        </p:txBody>
      </p:sp>
      <p:sp>
        <p:nvSpPr>
          <p:cNvPr name="TextBox 13" id="13"/>
          <p:cNvSpPr txBox="true"/>
          <p:nvPr/>
        </p:nvSpPr>
        <p:spPr>
          <a:xfrm rot="0">
            <a:off x="1806000" y="2852420"/>
            <a:ext cx="3197275" cy="538480"/>
          </a:xfrm>
          <a:prstGeom prst="rect">
            <a:avLst/>
          </a:prstGeom>
        </p:spPr>
        <p:txBody>
          <a:bodyPr anchor="t" rtlCol="false" tIns="0" lIns="0" bIns="0" rIns="0">
            <a:spAutoFit/>
          </a:bodyPr>
          <a:lstStyle/>
          <a:p>
            <a:pPr algn="ctr">
              <a:lnSpc>
                <a:spcPts val="3919"/>
              </a:lnSpc>
            </a:pPr>
            <a:r>
              <a:rPr lang="en-US" sz="2799" b="true">
                <a:solidFill>
                  <a:srgbClr val="1D1D1F"/>
                </a:solidFill>
                <a:latin typeface="Canva Sans Bold"/>
                <a:ea typeface="Canva Sans Bold"/>
                <a:cs typeface="Canva Sans Bold"/>
                <a:sym typeface="Canva Sans Bold"/>
              </a:rPr>
              <a:t>Value proposition:</a:t>
            </a:r>
          </a:p>
        </p:txBody>
      </p:sp>
      <p:sp>
        <p:nvSpPr>
          <p:cNvPr name="TextBox 14" id="14"/>
          <p:cNvSpPr txBox="true"/>
          <p:nvPr/>
        </p:nvSpPr>
        <p:spPr>
          <a:xfrm rot="0">
            <a:off x="2062704" y="3457575"/>
            <a:ext cx="4895476" cy="333375"/>
          </a:xfrm>
          <a:prstGeom prst="rect">
            <a:avLst/>
          </a:prstGeom>
        </p:spPr>
        <p:txBody>
          <a:bodyPr anchor="t" rtlCol="false" tIns="0" lIns="0" bIns="0" rIns="0">
            <a:spAutoFit/>
          </a:bodyPr>
          <a:lstStyle/>
          <a:p>
            <a:pPr algn="ctr" marL="502920" indent="-167640" lvl="2">
              <a:lnSpc>
                <a:spcPts val="2640"/>
              </a:lnSpc>
              <a:buFont typeface="Arial"/>
              <a:buChar char="⚬"/>
            </a:pPr>
            <a:r>
              <a:rPr lang="en-US" b="true" sz="2200">
                <a:solidFill>
                  <a:srgbClr val="1D1D1F"/>
                </a:solidFill>
                <a:latin typeface="Garet Bold"/>
                <a:ea typeface="Garet Bold"/>
                <a:cs typeface="Garet Bold"/>
                <a:sym typeface="Garet Bold"/>
              </a:rPr>
              <a:t>For Government Agencies:</a:t>
            </a:r>
          </a:p>
        </p:txBody>
      </p:sp>
      <p:sp>
        <p:nvSpPr>
          <p:cNvPr name="TextBox 15" id="15"/>
          <p:cNvSpPr txBox="true"/>
          <p:nvPr/>
        </p:nvSpPr>
        <p:spPr>
          <a:xfrm rot="0">
            <a:off x="2512640" y="3897366"/>
            <a:ext cx="12665594" cy="800100"/>
          </a:xfrm>
          <a:prstGeom prst="rect">
            <a:avLst/>
          </a:prstGeom>
        </p:spPr>
        <p:txBody>
          <a:bodyPr anchor="t" rtlCol="false" tIns="0" lIns="0" bIns="0" rIns="0">
            <a:spAutoFit/>
          </a:bodyPr>
          <a:lstStyle/>
          <a:p>
            <a:pPr algn="just">
              <a:lnSpc>
                <a:spcPts val="2160"/>
              </a:lnSpc>
            </a:pPr>
            <a:r>
              <a:rPr lang="en-US" sz="1800">
                <a:solidFill>
                  <a:srgbClr val="1D1D1F"/>
                </a:solidFill>
                <a:latin typeface="Garet"/>
                <a:ea typeface="Garet"/>
                <a:cs typeface="Garet"/>
                <a:sym typeface="Garet"/>
              </a:rPr>
              <a:t>Our DLP tool offers enhanced security through real-time detection of hidden data, such as steganographic content, and prevents brute force attacks and unauthorized access to classified information. This ensures national security is maintained, and sensitive data remains secure.</a:t>
            </a:r>
          </a:p>
        </p:txBody>
      </p:sp>
      <p:sp>
        <p:nvSpPr>
          <p:cNvPr name="TextBox 16" id="16"/>
          <p:cNvSpPr txBox="true"/>
          <p:nvPr/>
        </p:nvSpPr>
        <p:spPr>
          <a:xfrm rot="0">
            <a:off x="2062704" y="4859391"/>
            <a:ext cx="5729174" cy="333375"/>
          </a:xfrm>
          <a:prstGeom prst="rect">
            <a:avLst/>
          </a:prstGeom>
        </p:spPr>
        <p:txBody>
          <a:bodyPr anchor="t" rtlCol="false" tIns="0" lIns="0" bIns="0" rIns="0">
            <a:spAutoFit/>
          </a:bodyPr>
          <a:lstStyle/>
          <a:p>
            <a:pPr algn="ctr" marL="502920" indent="-167640" lvl="2">
              <a:lnSpc>
                <a:spcPts val="2640"/>
              </a:lnSpc>
              <a:buFont typeface="Arial"/>
              <a:buChar char="⚬"/>
            </a:pPr>
            <a:r>
              <a:rPr lang="en-US" b="true" sz="2200">
                <a:solidFill>
                  <a:srgbClr val="1D1D1F"/>
                </a:solidFill>
                <a:latin typeface="Garet Bold"/>
                <a:ea typeface="Garet Bold"/>
                <a:cs typeface="Garet Bold"/>
                <a:sym typeface="Garet Bold"/>
              </a:rPr>
              <a:t>For Private Sector &amp; Enterprises:</a:t>
            </a:r>
          </a:p>
        </p:txBody>
      </p:sp>
      <p:sp>
        <p:nvSpPr>
          <p:cNvPr name="TextBox 17" id="17"/>
          <p:cNvSpPr txBox="true"/>
          <p:nvPr/>
        </p:nvSpPr>
        <p:spPr>
          <a:xfrm rot="0">
            <a:off x="2512640" y="5259441"/>
            <a:ext cx="12665594" cy="1066800"/>
          </a:xfrm>
          <a:prstGeom prst="rect">
            <a:avLst/>
          </a:prstGeom>
        </p:spPr>
        <p:txBody>
          <a:bodyPr anchor="t" rtlCol="false" tIns="0" lIns="0" bIns="0" rIns="0">
            <a:spAutoFit/>
          </a:bodyPr>
          <a:lstStyle/>
          <a:p>
            <a:pPr algn="just">
              <a:lnSpc>
                <a:spcPts val="2160"/>
              </a:lnSpc>
            </a:pPr>
            <a:r>
              <a:rPr lang="en-US" sz="1800">
                <a:solidFill>
                  <a:srgbClr val="1D1D1F"/>
                </a:solidFill>
                <a:latin typeface="Garet"/>
                <a:ea typeface="Garet"/>
                <a:cs typeface="Garet"/>
                <a:sym typeface="Garet"/>
              </a:rPr>
              <a:t>With features like homomorphic encryption for secure data processing, URL blocking, and machine learning-driven threat prioritization, businesses can improve data protection and compliance with regulations such as HIPAA and GDPR. This helps prevent data breaches and keeps sensitive information safe.</a:t>
            </a:r>
          </a:p>
        </p:txBody>
      </p:sp>
      <p:sp>
        <p:nvSpPr>
          <p:cNvPr name="TextBox 18" id="18"/>
          <p:cNvSpPr txBox="true"/>
          <p:nvPr/>
        </p:nvSpPr>
        <p:spPr>
          <a:xfrm rot="0">
            <a:off x="1806000" y="6316716"/>
            <a:ext cx="4378077" cy="538480"/>
          </a:xfrm>
          <a:prstGeom prst="rect">
            <a:avLst/>
          </a:prstGeom>
        </p:spPr>
        <p:txBody>
          <a:bodyPr anchor="t" rtlCol="false" tIns="0" lIns="0" bIns="0" rIns="0">
            <a:spAutoFit/>
          </a:bodyPr>
          <a:lstStyle/>
          <a:p>
            <a:pPr algn="ctr">
              <a:lnSpc>
                <a:spcPts val="3919"/>
              </a:lnSpc>
            </a:pPr>
            <a:r>
              <a:rPr lang="en-US" sz="2799" b="true">
                <a:solidFill>
                  <a:srgbClr val="1D1D1F"/>
                </a:solidFill>
                <a:latin typeface="Canva Sans Bold"/>
                <a:ea typeface="Canva Sans Bold"/>
                <a:cs typeface="Canva Sans Bold"/>
                <a:sym typeface="Canva Sans Bold"/>
              </a:rPr>
              <a:t>Go-to-market strategy:</a:t>
            </a:r>
          </a:p>
        </p:txBody>
      </p:sp>
      <p:sp>
        <p:nvSpPr>
          <p:cNvPr name="TextBox 19" id="19"/>
          <p:cNvSpPr txBox="true"/>
          <p:nvPr/>
        </p:nvSpPr>
        <p:spPr>
          <a:xfrm rot="0">
            <a:off x="932894" y="6902821"/>
            <a:ext cx="14341145" cy="800100"/>
          </a:xfrm>
          <a:prstGeom prst="rect">
            <a:avLst/>
          </a:prstGeom>
        </p:spPr>
        <p:txBody>
          <a:bodyPr anchor="t" rtlCol="false" tIns="0" lIns="0" bIns="0" rIns="0">
            <a:spAutoFit/>
          </a:bodyPr>
          <a:lstStyle/>
          <a:p>
            <a:pPr algn="just">
              <a:lnSpc>
                <a:spcPts val="2160"/>
              </a:lnSpc>
            </a:pPr>
            <a:r>
              <a:rPr lang="en-US" sz="1800">
                <a:solidFill>
                  <a:srgbClr val="1D1D1F"/>
                </a:solidFill>
                <a:latin typeface="Garet"/>
                <a:ea typeface="Garet"/>
                <a:cs typeface="Garet"/>
                <a:sym typeface="Garet"/>
              </a:rPr>
              <a:t>We plan to partner with cybersecurity firms, enterprises, healthcare organizations, and government bodies to integrate our DLP tool into their existing security frameworks. By offering demonstrations and real-world case studies, we aim to show the tool's effectiveness in preventing data breaches, detecting hidden threats, and improving compliance.</a:t>
            </a:r>
          </a:p>
        </p:txBody>
      </p:sp>
      <p:sp>
        <p:nvSpPr>
          <p:cNvPr name="TextBox 20" id="20"/>
          <p:cNvSpPr txBox="true"/>
          <p:nvPr/>
        </p:nvSpPr>
        <p:spPr>
          <a:xfrm rot="0">
            <a:off x="1806000" y="7823253"/>
            <a:ext cx="4684506" cy="538480"/>
          </a:xfrm>
          <a:prstGeom prst="rect">
            <a:avLst/>
          </a:prstGeom>
        </p:spPr>
        <p:txBody>
          <a:bodyPr anchor="t" rtlCol="false" tIns="0" lIns="0" bIns="0" rIns="0">
            <a:spAutoFit/>
          </a:bodyPr>
          <a:lstStyle/>
          <a:p>
            <a:pPr algn="ctr">
              <a:lnSpc>
                <a:spcPts val="3919"/>
              </a:lnSpc>
            </a:pPr>
            <a:r>
              <a:rPr lang="en-US" sz="2799" b="true">
                <a:solidFill>
                  <a:srgbClr val="1D1D1F"/>
                </a:solidFill>
                <a:latin typeface="Canva Sans Bold"/>
                <a:ea typeface="Canva Sans Bold"/>
                <a:cs typeface="Canva Sans Bold"/>
                <a:sym typeface="Canva Sans Bold"/>
              </a:rPr>
              <a:t>Competitive advantage:</a:t>
            </a:r>
          </a:p>
        </p:txBody>
      </p:sp>
      <p:sp>
        <p:nvSpPr>
          <p:cNvPr name="TextBox 21" id="21"/>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22" id="22"/>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43</a:t>
            </a:r>
          </a:p>
        </p:txBody>
      </p:sp>
      <p:sp>
        <p:nvSpPr>
          <p:cNvPr name="TextBox 23" id="23"/>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4106515" y="3722720"/>
            <a:ext cx="10074970" cy="1773754"/>
          </a:xfrm>
          <a:prstGeom prst="rect">
            <a:avLst/>
          </a:prstGeom>
        </p:spPr>
        <p:txBody>
          <a:bodyPr anchor="t" rtlCol="false" tIns="0" lIns="0" bIns="0" rIns="0">
            <a:spAutoFit/>
          </a:bodyPr>
          <a:lstStyle/>
          <a:p>
            <a:pPr algn="ctr">
              <a:lnSpc>
                <a:spcPts val="13439"/>
              </a:lnSpc>
            </a:pPr>
            <a:r>
              <a:rPr lang="en-US" sz="9600" b="true">
                <a:solidFill>
                  <a:srgbClr val="1D1D1F"/>
                </a:solidFill>
                <a:latin typeface="Raleway Heavy"/>
                <a:ea typeface="Raleway Heavy"/>
                <a:cs typeface="Raleway Heavy"/>
                <a:sym typeface="Raleway Heavy"/>
              </a:rPr>
              <a:t>THANK YOU !</a:t>
            </a:r>
          </a:p>
        </p:txBody>
      </p:sp>
      <p:grpSp>
        <p:nvGrpSpPr>
          <p:cNvPr name="Group 3" id="3"/>
          <p:cNvGrpSpPr/>
          <p:nvPr/>
        </p:nvGrpSpPr>
        <p:grpSpPr>
          <a:xfrm rot="0">
            <a:off x="8410802" y="5684590"/>
            <a:ext cx="1466396" cy="47625"/>
            <a:chOff x="0" y="0"/>
            <a:chExt cx="1955195" cy="63500"/>
          </a:xfrm>
        </p:grpSpPr>
        <p:sp>
          <p:nvSpPr>
            <p:cNvPr name="Freeform 4" id="4"/>
            <p:cNvSpPr/>
            <p:nvPr/>
          </p:nvSpPr>
          <p:spPr>
            <a:xfrm flipH="false" flipV="false" rot="0">
              <a:off x="31750" y="0"/>
              <a:ext cx="1891665" cy="63500"/>
            </a:xfrm>
            <a:custGeom>
              <a:avLst/>
              <a:gdLst/>
              <a:ahLst/>
              <a:cxnLst/>
              <a:rect r="r" b="b" t="t" l="l"/>
              <a:pathLst>
                <a:path h="63500" w="1891665">
                  <a:moveTo>
                    <a:pt x="0" y="0"/>
                  </a:moveTo>
                  <a:lnTo>
                    <a:pt x="1891665" y="0"/>
                  </a:lnTo>
                  <a:lnTo>
                    <a:pt x="1891665" y="63500"/>
                  </a:lnTo>
                  <a:lnTo>
                    <a:pt x="0" y="63500"/>
                  </a:lnTo>
                  <a:close/>
                </a:path>
              </a:pathLst>
            </a:custGeom>
            <a:solidFill>
              <a:srgbClr val="A28231"/>
            </a:solidFill>
          </p:spPr>
        </p:sp>
      </p:grpSp>
      <p:sp>
        <p:nvSpPr>
          <p:cNvPr name="Freeform 5" id="5"/>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52400" y="9394217"/>
            <a:ext cx="3809868" cy="625179"/>
            <a:chOff x="0" y="0"/>
            <a:chExt cx="5079824" cy="833572"/>
          </a:xfrm>
        </p:grpSpPr>
        <p:sp>
          <p:nvSpPr>
            <p:cNvPr name="Freeform 7" id="7"/>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4"/>
              <a:stretch>
                <a:fillRect l="0" t="-239" r="0" b="-233"/>
              </a:stretch>
            </a:blipFill>
          </p:spPr>
        </p:sp>
      </p:grpSp>
      <p:sp>
        <p:nvSpPr>
          <p:cNvPr name="TextBox 8" id="8"/>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9" id="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44</a:t>
            </a:r>
          </a:p>
        </p:txBody>
      </p:sp>
      <p:sp>
        <p:nvSpPr>
          <p:cNvPr name="TextBox 10" id="10"/>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4106515" y="3722720"/>
            <a:ext cx="11094806" cy="1842135"/>
          </a:xfrm>
          <a:prstGeom prst="rect">
            <a:avLst/>
          </a:prstGeom>
        </p:spPr>
        <p:txBody>
          <a:bodyPr anchor="t" rtlCol="false" tIns="0" lIns="0" bIns="0" rIns="0">
            <a:spAutoFit/>
          </a:bodyPr>
          <a:lstStyle/>
          <a:p>
            <a:pPr algn="ctr">
              <a:lnSpc>
                <a:spcPts val="13439"/>
              </a:lnSpc>
            </a:pPr>
            <a:r>
              <a:rPr lang="en-US" sz="9600" b="true">
                <a:solidFill>
                  <a:srgbClr val="1D1D1F"/>
                </a:solidFill>
                <a:latin typeface="Raleway Heavy"/>
                <a:ea typeface="Raleway Heavy"/>
                <a:cs typeface="Raleway Heavy"/>
                <a:sym typeface="Raleway Heavy"/>
              </a:rPr>
              <a:t>ANY QUESTIONS?</a:t>
            </a:r>
          </a:p>
        </p:txBody>
      </p:sp>
      <p:grpSp>
        <p:nvGrpSpPr>
          <p:cNvPr name="Group 3" id="3"/>
          <p:cNvGrpSpPr/>
          <p:nvPr/>
        </p:nvGrpSpPr>
        <p:grpSpPr>
          <a:xfrm rot="0">
            <a:off x="6082834" y="5811864"/>
            <a:ext cx="6122332" cy="47625"/>
            <a:chOff x="0" y="0"/>
            <a:chExt cx="8163109" cy="63500"/>
          </a:xfrm>
        </p:grpSpPr>
        <p:sp>
          <p:nvSpPr>
            <p:cNvPr name="Freeform 4" id="4"/>
            <p:cNvSpPr/>
            <p:nvPr/>
          </p:nvSpPr>
          <p:spPr>
            <a:xfrm flipH="false" flipV="false" rot="0">
              <a:off x="31750" y="0"/>
              <a:ext cx="8099552" cy="63500"/>
            </a:xfrm>
            <a:custGeom>
              <a:avLst/>
              <a:gdLst/>
              <a:ahLst/>
              <a:cxnLst/>
              <a:rect r="r" b="b" t="t" l="l"/>
              <a:pathLst>
                <a:path h="63500" w="8099552">
                  <a:moveTo>
                    <a:pt x="0" y="0"/>
                  </a:moveTo>
                  <a:lnTo>
                    <a:pt x="8099552" y="0"/>
                  </a:lnTo>
                  <a:lnTo>
                    <a:pt x="8099552" y="63500"/>
                  </a:lnTo>
                  <a:lnTo>
                    <a:pt x="0" y="63500"/>
                  </a:lnTo>
                  <a:close/>
                </a:path>
              </a:pathLst>
            </a:custGeom>
            <a:solidFill>
              <a:srgbClr val="A28231"/>
            </a:solidFill>
          </p:spPr>
        </p:sp>
      </p:grpSp>
      <p:sp>
        <p:nvSpPr>
          <p:cNvPr name="Freeform 5" id="5"/>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52400" y="9394217"/>
            <a:ext cx="3809868" cy="625179"/>
            <a:chOff x="0" y="0"/>
            <a:chExt cx="5079824" cy="833572"/>
          </a:xfrm>
        </p:grpSpPr>
        <p:sp>
          <p:nvSpPr>
            <p:cNvPr name="Freeform 7" id="7"/>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4"/>
              <a:stretch>
                <a:fillRect l="0" t="-239" r="0" b="-233"/>
              </a:stretch>
            </a:blipFill>
          </p:spPr>
        </p:sp>
      </p:grpSp>
      <p:sp>
        <p:nvSpPr>
          <p:cNvPr name="TextBox 8" id="8"/>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9" id="9"/>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45</a:t>
            </a:r>
          </a:p>
        </p:txBody>
      </p:sp>
      <p:sp>
        <p:nvSpPr>
          <p:cNvPr name="TextBox 10" id="10"/>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0" y="25924"/>
            <a:ext cx="1028700" cy="10261076"/>
            <a:chOff x="0" y="0"/>
            <a:chExt cx="1371600" cy="13681435"/>
          </a:xfrm>
        </p:grpSpPr>
        <p:sp>
          <p:nvSpPr>
            <p:cNvPr name="Freeform 3" id="3"/>
            <p:cNvSpPr/>
            <p:nvPr/>
          </p:nvSpPr>
          <p:spPr>
            <a:xfrm flipH="false" flipV="false" rot="0">
              <a:off x="0" y="0"/>
              <a:ext cx="1371600" cy="13681456"/>
            </a:xfrm>
            <a:custGeom>
              <a:avLst/>
              <a:gdLst/>
              <a:ahLst/>
              <a:cxnLst/>
              <a:rect r="r" b="b" t="t" l="l"/>
              <a:pathLst>
                <a:path h="13681456" w="1371600">
                  <a:moveTo>
                    <a:pt x="0" y="0"/>
                  </a:moveTo>
                  <a:lnTo>
                    <a:pt x="1371600" y="0"/>
                  </a:lnTo>
                  <a:lnTo>
                    <a:pt x="1371600" y="13681456"/>
                  </a:lnTo>
                  <a:lnTo>
                    <a:pt x="0" y="13681456"/>
                  </a:lnTo>
                  <a:lnTo>
                    <a:pt x="0" y="0"/>
                  </a:lnTo>
                  <a:close/>
                </a:path>
              </a:pathLst>
            </a:custGeom>
            <a:blipFill>
              <a:blip r:embed="rId3"/>
              <a:stretch>
                <a:fillRect l="-697175" t="0" r="-697175" b="0"/>
              </a:stretch>
            </a:blipFill>
          </p:spPr>
        </p:sp>
      </p:grpSp>
      <p:grpSp>
        <p:nvGrpSpPr>
          <p:cNvPr name="Group 4" id="4"/>
          <p:cNvGrpSpPr/>
          <p:nvPr/>
        </p:nvGrpSpPr>
        <p:grpSpPr>
          <a:xfrm rot="0">
            <a:off x="1994287" y="1951971"/>
            <a:ext cx="15265013" cy="1194230"/>
            <a:chOff x="0" y="0"/>
            <a:chExt cx="20353351" cy="1592307"/>
          </a:xfrm>
        </p:grpSpPr>
        <p:sp>
          <p:nvSpPr>
            <p:cNvPr name="Freeform 5" id="5"/>
            <p:cNvSpPr/>
            <p:nvPr/>
          </p:nvSpPr>
          <p:spPr>
            <a:xfrm flipH="false" flipV="false" rot="0">
              <a:off x="0" y="0"/>
              <a:ext cx="20353274" cy="1592326"/>
            </a:xfrm>
            <a:custGeom>
              <a:avLst/>
              <a:gdLst/>
              <a:ahLst/>
              <a:cxnLst/>
              <a:rect r="r" b="b" t="t" l="l"/>
              <a:pathLst>
                <a:path h="1592326" w="20353274">
                  <a:moveTo>
                    <a:pt x="130937" y="0"/>
                  </a:moveTo>
                  <a:lnTo>
                    <a:pt x="20222338" y="0"/>
                  </a:lnTo>
                  <a:cubicBezTo>
                    <a:pt x="20257008" y="0"/>
                    <a:pt x="20290410" y="13843"/>
                    <a:pt x="20314920" y="38354"/>
                  </a:cubicBezTo>
                  <a:cubicBezTo>
                    <a:pt x="20339431" y="62865"/>
                    <a:pt x="20353274" y="96266"/>
                    <a:pt x="20353274" y="130937"/>
                  </a:cubicBezTo>
                  <a:lnTo>
                    <a:pt x="20353274" y="1461389"/>
                  </a:lnTo>
                  <a:cubicBezTo>
                    <a:pt x="20353274" y="1496060"/>
                    <a:pt x="20339431" y="1529461"/>
                    <a:pt x="20314920" y="1553972"/>
                  </a:cubicBezTo>
                  <a:cubicBezTo>
                    <a:pt x="20290410" y="1578483"/>
                    <a:pt x="20257008" y="1592326"/>
                    <a:pt x="20222338" y="1592326"/>
                  </a:cubicBezTo>
                  <a:lnTo>
                    <a:pt x="130937" y="1592326"/>
                  </a:lnTo>
                  <a:cubicBezTo>
                    <a:pt x="96266" y="1592326"/>
                    <a:pt x="62865" y="1578483"/>
                    <a:pt x="38354" y="1553972"/>
                  </a:cubicBezTo>
                  <a:cubicBezTo>
                    <a:pt x="13843" y="1529461"/>
                    <a:pt x="0" y="1496060"/>
                    <a:pt x="0" y="1461389"/>
                  </a:cubicBezTo>
                  <a:lnTo>
                    <a:pt x="0" y="130937"/>
                  </a:lnTo>
                  <a:cubicBezTo>
                    <a:pt x="0" y="96266"/>
                    <a:pt x="13843" y="62865"/>
                    <a:pt x="38354" y="38354"/>
                  </a:cubicBezTo>
                  <a:cubicBezTo>
                    <a:pt x="62865" y="13843"/>
                    <a:pt x="96266" y="0"/>
                    <a:pt x="130937" y="0"/>
                  </a:cubicBezTo>
                  <a:close/>
                </a:path>
              </a:pathLst>
            </a:custGeom>
            <a:gradFill rotWithShape="true">
              <a:gsLst>
                <a:gs pos="0">
                  <a:srgbClr val="FFDE59">
                    <a:alpha val="47000"/>
                  </a:srgbClr>
                </a:gs>
                <a:gs pos="100000">
                  <a:srgbClr val="FF914D">
                    <a:alpha val="63500"/>
                  </a:srgbClr>
                </a:gs>
              </a:gsLst>
              <a:lin ang="0"/>
            </a:gradFill>
          </p:spPr>
        </p:sp>
      </p:grpSp>
      <p:grpSp>
        <p:nvGrpSpPr>
          <p:cNvPr name="Group 6" id="6"/>
          <p:cNvGrpSpPr/>
          <p:nvPr/>
        </p:nvGrpSpPr>
        <p:grpSpPr>
          <a:xfrm rot="0">
            <a:off x="1994287" y="3898676"/>
            <a:ext cx="15265013" cy="1194230"/>
            <a:chOff x="0" y="0"/>
            <a:chExt cx="20353351" cy="1592307"/>
          </a:xfrm>
        </p:grpSpPr>
        <p:sp>
          <p:nvSpPr>
            <p:cNvPr name="Freeform 7" id="7"/>
            <p:cNvSpPr/>
            <p:nvPr/>
          </p:nvSpPr>
          <p:spPr>
            <a:xfrm flipH="false" flipV="false" rot="0">
              <a:off x="0" y="0"/>
              <a:ext cx="20353274" cy="1592326"/>
            </a:xfrm>
            <a:custGeom>
              <a:avLst/>
              <a:gdLst/>
              <a:ahLst/>
              <a:cxnLst/>
              <a:rect r="r" b="b" t="t" l="l"/>
              <a:pathLst>
                <a:path h="1592326" w="20353274">
                  <a:moveTo>
                    <a:pt x="130937" y="0"/>
                  </a:moveTo>
                  <a:lnTo>
                    <a:pt x="20222338" y="0"/>
                  </a:lnTo>
                  <a:cubicBezTo>
                    <a:pt x="20257008" y="0"/>
                    <a:pt x="20290410" y="13843"/>
                    <a:pt x="20314920" y="38354"/>
                  </a:cubicBezTo>
                  <a:cubicBezTo>
                    <a:pt x="20339431" y="62865"/>
                    <a:pt x="20353274" y="96266"/>
                    <a:pt x="20353274" y="130937"/>
                  </a:cubicBezTo>
                  <a:lnTo>
                    <a:pt x="20353274" y="1461389"/>
                  </a:lnTo>
                  <a:cubicBezTo>
                    <a:pt x="20353274" y="1496060"/>
                    <a:pt x="20339431" y="1529461"/>
                    <a:pt x="20314920" y="1553972"/>
                  </a:cubicBezTo>
                  <a:cubicBezTo>
                    <a:pt x="20290410" y="1578483"/>
                    <a:pt x="20257008" y="1592326"/>
                    <a:pt x="20222338" y="1592326"/>
                  </a:cubicBezTo>
                  <a:lnTo>
                    <a:pt x="130937" y="1592326"/>
                  </a:lnTo>
                  <a:cubicBezTo>
                    <a:pt x="96266" y="1592326"/>
                    <a:pt x="62865" y="1578483"/>
                    <a:pt x="38354" y="1553972"/>
                  </a:cubicBezTo>
                  <a:cubicBezTo>
                    <a:pt x="13843" y="1529461"/>
                    <a:pt x="0" y="1496060"/>
                    <a:pt x="0" y="1461389"/>
                  </a:cubicBezTo>
                  <a:lnTo>
                    <a:pt x="0" y="130937"/>
                  </a:lnTo>
                  <a:cubicBezTo>
                    <a:pt x="0" y="96266"/>
                    <a:pt x="13843" y="62865"/>
                    <a:pt x="38354" y="38354"/>
                  </a:cubicBezTo>
                  <a:cubicBezTo>
                    <a:pt x="62865" y="13843"/>
                    <a:pt x="96266" y="0"/>
                    <a:pt x="130937" y="0"/>
                  </a:cubicBezTo>
                  <a:close/>
                </a:path>
              </a:pathLst>
            </a:custGeom>
            <a:gradFill rotWithShape="true">
              <a:gsLst>
                <a:gs pos="0">
                  <a:srgbClr val="FFDE59">
                    <a:alpha val="47000"/>
                  </a:srgbClr>
                </a:gs>
                <a:gs pos="100000">
                  <a:srgbClr val="FF914D">
                    <a:alpha val="63500"/>
                  </a:srgbClr>
                </a:gs>
              </a:gsLst>
              <a:lin ang="0"/>
            </a:gradFill>
          </p:spPr>
        </p:sp>
      </p:grpSp>
      <p:grpSp>
        <p:nvGrpSpPr>
          <p:cNvPr name="Group 8" id="8"/>
          <p:cNvGrpSpPr/>
          <p:nvPr/>
        </p:nvGrpSpPr>
        <p:grpSpPr>
          <a:xfrm rot="0">
            <a:off x="1994287" y="5845381"/>
            <a:ext cx="15265013" cy="1194230"/>
            <a:chOff x="0" y="0"/>
            <a:chExt cx="20353351" cy="1592307"/>
          </a:xfrm>
        </p:grpSpPr>
        <p:sp>
          <p:nvSpPr>
            <p:cNvPr name="Freeform 9" id="9"/>
            <p:cNvSpPr/>
            <p:nvPr/>
          </p:nvSpPr>
          <p:spPr>
            <a:xfrm flipH="false" flipV="false" rot="0">
              <a:off x="0" y="0"/>
              <a:ext cx="20353274" cy="1592326"/>
            </a:xfrm>
            <a:custGeom>
              <a:avLst/>
              <a:gdLst/>
              <a:ahLst/>
              <a:cxnLst/>
              <a:rect r="r" b="b" t="t" l="l"/>
              <a:pathLst>
                <a:path h="1592326" w="20353274">
                  <a:moveTo>
                    <a:pt x="130937" y="0"/>
                  </a:moveTo>
                  <a:lnTo>
                    <a:pt x="20222338" y="0"/>
                  </a:lnTo>
                  <a:cubicBezTo>
                    <a:pt x="20257008" y="0"/>
                    <a:pt x="20290410" y="13843"/>
                    <a:pt x="20314920" y="38354"/>
                  </a:cubicBezTo>
                  <a:cubicBezTo>
                    <a:pt x="20339431" y="62865"/>
                    <a:pt x="20353274" y="96266"/>
                    <a:pt x="20353274" y="130937"/>
                  </a:cubicBezTo>
                  <a:lnTo>
                    <a:pt x="20353274" y="1461389"/>
                  </a:lnTo>
                  <a:cubicBezTo>
                    <a:pt x="20353274" y="1496060"/>
                    <a:pt x="20339431" y="1529461"/>
                    <a:pt x="20314920" y="1553972"/>
                  </a:cubicBezTo>
                  <a:cubicBezTo>
                    <a:pt x="20290410" y="1578483"/>
                    <a:pt x="20257008" y="1592326"/>
                    <a:pt x="20222338" y="1592326"/>
                  </a:cubicBezTo>
                  <a:lnTo>
                    <a:pt x="130937" y="1592326"/>
                  </a:lnTo>
                  <a:cubicBezTo>
                    <a:pt x="96266" y="1592326"/>
                    <a:pt x="62865" y="1578483"/>
                    <a:pt x="38354" y="1553972"/>
                  </a:cubicBezTo>
                  <a:cubicBezTo>
                    <a:pt x="13843" y="1529461"/>
                    <a:pt x="0" y="1496060"/>
                    <a:pt x="0" y="1461389"/>
                  </a:cubicBezTo>
                  <a:lnTo>
                    <a:pt x="0" y="130937"/>
                  </a:lnTo>
                  <a:cubicBezTo>
                    <a:pt x="0" y="96266"/>
                    <a:pt x="13843" y="62865"/>
                    <a:pt x="38354" y="38354"/>
                  </a:cubicBezTo>
                  <a:cubicBezTo>
                    <a:pt x="62865" y="13843"/>
                    <a:pt x="96266" y="0"/>
                    <a:pt x="130937" y="0"/>
                  </a:cubicBezTo>
                  <a:close/>
                </a:path>
              </a:pathLst>
            </a:custGeom>
            <a:gradFill rotWithShape="true">
              <a:gsLst>
                <a:gs pos="0">
                  <a:srgbClr val="FFDE59">
                    <a:alpha val="47000"/>
                  </a:srgbClr>
                </a:gs>
                <a:gs pos="100000">
                  <a:srgbClr val="FF914D">
                    <a:alpha val="63500"/>
                  </a:srgbClr>
                </a:gs>
              </a:gsLst>
              <a:lin ang="0"/>
            </a:gradFill>
          </p:spPr>
        </p:sp>
      </p:grpSp>
      <p:grpSp>
        <p:nvGrpSpPr>
          <p:cNvPr name="Group 10" id="10"/>
          <p:cNvGrpSpPr/>
          <p:nvPr/>
        </p:nvGrpSpPr>
        <p:grpSpPr>
          <a:xfrm rot="0">
            <a:off x="1994287" y="7791102"/>
            <a:ext cx="15265013" cy="1194230"/>
            <a:chOff x="0" y="0"/>
            <a:chExt cx="20353351" cy="1592307"/>
          </a:xfrm>
        </p:grpSpPr>
        <p:sp>
          <p:nvSpPr>
            <p:cNvPr name="Freeform 11" id="11"/>
            <p:cNvSpPr/>
            <p:nvPr/>
          </p:nvSpPr>
          <p:spPr>
            <a:xfrm flipH="false" flipV="false" rot="0">
              <a:off x="0" y="0"/>
              <a:ext cx="20353274" cy="1592326"/>
            </a:xfrm>
            <a:custGeom>
              <a:avLst/>
              <a:gdLst/>
              <a:ahLst/>
              <a:cxnLst/>
              <a:rect r="r" b="b" t="t" l="l"/>
              <a:pathLst>
                <a:path h="1592326" w="20353274">
                  <a:moveTo>
                    <a:pt x="130937" y="0"/>
                  </a:moveTo>
                  <a:lnTo>
                    <a:pt x="20222338" y="0"/>
                  </a:lnTo>
                  <a:cubicBezTo>
                    <a:pt x="20257008" y="0"/>
                    <a:pt x="20290410" y="13843"/>
                    <a:pt x="20314920" y="38354"/>
                  </a:cubicBezTo>
                  <a:cubicBezTo>
                    <a:pt x="20339431" y="62865"/>
                    <a:pt x="20353274" y="96266"/>
                    <a:pt x="20353274" y="130937"/>
                  </a:cubicBezTo>
                  <a:lnTo>
                    <a:pt x="20353274" y="1461389"/>
                  </a:lnTo>
                  <a:cubicBezTo>
                    <a:pt x="20353274" y="1496060"/>
                    <a:pt x="20339431" y="1529461"/>
                    <a:pt x="20314920" y="1553972"/>
                  </a:cubicBezTo>
                  <a:cubicBezTo>
                    <a:pt x="20290410" y="1578483"/>
                    <a:pt x="20257008" y="1592326"/>
                    <a:pt x="20222338" y="1592326"/>
                  </a:cubicBezTo>
                  <a:lnTo>
                    <a:pt x="130937" y="1592326"/>
                  </a:lnTo>
                  <a:cubicBezTo>
                    <a:pt x="96266" y="1592326"/>
                    <a:pt x="62865" y="1578483"/>
                    <a:pt x="38354" y="1553972"/>
                  </a:cubicBezTo>
                  <a:cubicBezTo>
                    <a:pt x="13843" y="1529461"/>
                    <a:pt x="0" y="1496060"/>
                    <a:pt x="0" y="1461389"/>
                  </a:cubicBezTo>
                  <a:lnTo>
                    <a:pt x="0" y="130937"/>
                  </a:lnTo>
                  <a:cubicBezTo>
                    <a:pt x="0" y="96266"/>
                    <a:pt x="13843" y="62865"/>
                    <a:pt x="38354" y="38354"/>
                  </a:cubicBezTo>
                  <a:cubicBezTo>
                    <a:pt x="62865" y="13843"/>
                    <a:pt x="96266" y="0"/>
                    <a:pt x="130937" y="0"/>
                  </a:cubicBezTo>
                  <a:close/>
                </a:path>
              </a:pathLst>
            </a:custGeom>
            <a:gradFill rotWithShape="true">
              <a:gsLst>
                <a:gs pos="0">
                  <a:srgbClr val="FFDE59">
                    <a:alpha val="47000"/>
                  </a:srgbClr>
                </a:gs>
                <a:gs pos="100000">
                  <a:srgbClr val="FF914D">
                    <a:alpha val="63500"/>
                  </a:srgbClr>
                </a:gs>
              </a:gsLst>
              <a:lin ang="0"/>
            </a:gradFill>
          </p:spPr>
        </p:sp>
      </p:grpSp>
      <p:grpSp>
        <p:nvGrpSpPr>
          <p:cNvPr name="Group 12" id="12"/>
          <p:cNvGrpSpPr/>
          <p:nvPr/>
        </p:nvGrpSpPr>
        <p:grpSpPr>
          <a:xfrm rot="0">
            <a:off x="-3761570" y="0"/>
            <a:ext cx="5255847" cy="10287000"/>
            <a:chOff x="0" y="0"/>
            <a:chExt cx="7007796" cy="13716000"/>
          </a:xfrm>
        </p:grpSpPr>
        <p:sp>
          <p:nvSpPr>
            <p:cNvPr name="Freeform 13" id="13"/>
            <p:cNvSpPr/>
            <p:nvPr/>
          </p:nvSpPr>
          <p:spPr>
            <a:xfrm flipH="false" flipV="false" rot="0">
              <a:off x="0" y="0"/>
              <a:ext cx="7007733" cy="13716000"/>
            </a:xfrm>
            <a:custGeom>
              <a:avLst/>
              <a:gdLst/>
              <a:ahLst/>
              <a:cxnLst/>
              <a:rect r="r" b="b" t="t" l="l"/>
              <a:pathLst>
                <a:path h="13716000" w="7007733">
                  <a:moveTo>
                    <a:pt x="0" y="0"/>
                  </a:moveTo>
                  <a:lnTo>
                    <a:pt x="7007733" y="0"/>
                  </a:lnTo>
                  <a:lnTo>
                    <a:pt x="7007733" y="13716000"/>
                  </a:lnTo>
                  <a:lnTo>
                    <a:pt x="0" y="13716000"/>
                  </a:lnTo>
                  <a:lnTo>
                    <a:pt x="0" y="0"/>
                  </a:lnTo>
                  <a:close/>
                </a:path>
              </a:pathLst>
            </a:custGeom>
            <a:blipFill>
              <a:blip r:embed="rId4"/>
              <a:stretch>
                <a:fillRect l="-96831" t="0" r="-96832" b="0"/>
              </a:stretch>
            </a:blipFill>
          </p:spPr>
        </p:sp>
      </p:grpSp>
      <p:grpSp>
        <p:nvGrpSpPr>
          <p:cNvPr name="Group 14" id="14"/>
          <p:cNvGrpSpPr/>
          <p:nvPr/>
        </p:nvGrpSpPr>
        <p:grpSpPr>
          <a:xfrm rot="0">
            <a:off x="16481999" y="209327"/>
            <a:ext cx="1554601" cy="1419763"/>
            <a:chOff x="0" y="0"/>
            <a:chExt cx="2072801" cy="1893017"/>
          </a:xfrm>
        </p:grpSpPr>
        <p:sp>
          <p:nvSpPr>
            <p:cNvPr name="Freeform 15" id="15"/>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5"/>
              <a:stretch>
                <a:fillRect l="-23104" t="0" r="-23104" b="0"/>
              </a:stretch>
            </a:blipFill>
          </p:spPr>
        </p:sp>
      </p:grpSp>
      <p:sp>
        <p:nvSpPr>
          <p:cNvPr name="Freeform 16" id="1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7" id="17"/>
          <p:cNvGrpSpPr/>
          <p:nvPr/>
        </p:nvGrpSpPr>
        <p:grpSpPr>
          <a:xfrm rot="0">
            <a:off x="152400" y="9394217"/>
            <a:ext cx="3809868" cy="625179"/>
            <a:chOff x="0" y="0"/>
            <a:chExt cx="5079824" cy="833572"/>
          </a:xfrm>
        </p:grpSpPr>
        <p:sp>
          <p:nvSpPr>
            <p:cNvPr name="Freeform 18" id="1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8"/>
              <a:stretch>
                <a:fillRect l="0" t="-239" r="0" b="-233"/>
              </a:stretch>
            </a:blipFill>
          </p:spPr>
        </p:sp>
      </p:grpSp>
      <p:sp>
        <p:nvSpPr>
          <p:cNvPr name="TextBox 19" id="19"/>
          <p:cNvSpPr txBox="true"/>
          <p:nvPr/>
        </p:nvSpPr>
        <p:spPr>
          <a:xfrm rot="0">
            <a:off x="2045087" y="2215711"/>
            <a:ext cx="15163413" cy="666750"/>
          </a:xfrm>
          <a:prstGeom prst="rect">
            <a:avLst/>
          </a:prstGeom>
        </p:spPr>
        <p:txBody>
          <a:bodyPr anchor="t" rtlCol="false" tIns="0" lIns="0" bIns="0" rIns="0">
            <a:spAutoFit/>
          </a:bodyPr>
          <a:lstStyle/>
          <a:p>
            <a:pPr algn="ctr" marL="502920" indent="-167640" lvl="2">
              <a:lnSpc>
                <a:spcPts val="2640"/>
              </a:lnSpc>
              <a:buFont typeface="Arial"/>
              <a:buChar char="⚬"/>
            </a:pPr>
            <a:r>
              <a:rPr lang="en-US" sz="2200">
                <a:solidFill>
                  <a:srgbClr val="000000"/>
                </a:solidFill>
                <a:latin typeface="Garet"/>
                <a:ea typeface="Garet"/>
                <a:cs typeface="Garet"/>
                <a:sym typeface="Garet"/>
              </a:rPr>
              <a:t>Ensure Secure Data Processing: Implement homomorphic encryption to allow data classification and analysis without decrypting sensitive information. </a:t>
            </a:r>
          </a:p>
        </p:txBody>
      </p:sp>
      <p:sp>
        <p:nvSpPr>
          <p:cNvPr name="TextBox 20" id="20"/>
          <p:cNvSpPr txBox="true"/>
          <p:nvPr/>
        </p:nvSpPr>
        <p:spPr>
          <a:xfrm rot="0">
            <a:off x="2045087" y="4162416"/>
            <a:ext cx="15163413" cy="666750"/>
          </a:xfrm>
          <a:prstGeom prst="rect">
            <a:avLst/>
          </a:prstGeom>
        </p:spPr>
        <p:txBody>
          <a:bodyPr anchor="t" rtlCol="false" tIns="0" lIns="0" bIns="0" rIns="0">
            <a:spAutoFit/>
          </a:bodyPr>
          <a:lstStyle/>
          <a:p>
            <a:pPr algn="ctr" marL="502920" indent="-167640" lvl="2">
              <a:lnSpc>
                <a:spcPts val="2640"/>
              </a:lnSpc>
              <a:buFont typeface="Arial"/>
              <a:buChar char="⚬"/>
            </a:pPr>
            <a:r>
              <a:rPr lang="en-US" sz="2200">
                <a:solidFill>
                  <a:srgbClr val="000000"/>
                </a:solidFill>
                <a:latin typeface="Garet"/>
                <a:ea typeface="Garet"/>
                <a:cs typeface="Garet"/>
                <a:sym typeface="Garet"/>
              </a:rPr>
              <a:t>Prioritize Threat Responses: Utilize machine learning to create an attention-seeking mode that assigns risk scores to suspicious activities, enabling efficient threat prioritization.</a:t>
            </a:r>
          </a:p>
        </p:txBody>
      </p:sp>
      <p:sp>
        <p:nvSpPr>
          <p:cNvPr name="TextBox 21" id="21"/>
          <p:cNvSpPr txBox="true"/>
          <p:nvPr/>
        </p:nvSpPr>
        <p:spPr>
          <a:xfrm rot="0">
            <a:off x="2045087" y="6109121"/>
            <a:ext cx="15163413" cy="666750"/>
          </a:xfrm>
          <a:prstGeom prst="rect">
            <a:avLst/>
          </a:prstGeom>
        </p:spPr>
        <p:txBody>
          <a:bodyPr anchor="t" rtlCol="false" tIns="0" lIns="0" bIns="0" rIns="0">
            <a:spAutoFit/>
          </a:bodyPr>
          <a:lstStyle/>
          <a:p>
            <a:pPr algn="ctr" marL="502920" indent="-167640" lvl="2">
              <a:lnSpc>
                <a:spcPts val="2640"/>
              </a:lnSpc>
              <a:buFont typeface="Arial"/>
              <a:buChar char="⚬"/>
            </a:pPr>
            <a:r>
              <a:rPr lang="en-US" sz="2200">
                <a:solidFill>
                  <a:srgbClr val="000000"/>
                </a:solidFill>
                <a:latin typeface="Garet"/>
                <a:ea typeface="Garet"/>
                <a:cs typeface="Garet"/>
                <a:sym typeface="Garet"/>
              </a:rPr>
              <a:t>Prevent Unauthorized Access: Develop mechanisms to detect and block brute force attacks and malicious URLs, enhancing endpoint security.</a:t>
            </a:r>
          </a:p>
        </p:txBody>
      </p:sp>
      <p:sp>
        <p:nvSpPr>
          <p:cNvPr name="TextBox 22" id="22"/>
          <p:cNvSpPr txBox="true"/>
          <p:nvPr/>
        </p:nvSpPr>
        <p:spPr>
          <a:xfrm rot="0">
            <a:off x="2045087" y="8054842"/>
            <a:ext cx="15163413" cy="666750"/>
          </a:xfrm>
          <a:prstGeom prst="rect">
            <a:avLst/>
          </a:prstGeom>
        </p:spPr>
        <p:txBody>
          <a:bodyPr anchor="t" rtlCol="false" tIns="0" lIns="0" bIns="0" rIns="0">
            <a:spAutoFit/>
          </a:bodyPr>
          <a:lstStyle/>
          <a:p>
            <a:pPr algn="ctr" marL="502920" indent="-167640" lvl="2">
              <a:lnSpc>
                <a:spcPts val="2640"/>
              </a:lnSpc>
              <a:buFont typeface="Arial"/>
              <a:buChar char="⚬"/>
            </a:pPr>
            <a:r>
              <a:rPr lang="en-US" sz="2200">
                <a:solidFill>
                  <a:srgbClr val="000000"/>
                </a:solidFill>
                <a:latin typeface="Garet"/>
                <a:ea typeface="Garet"/>
                <a:cs typeface="Garet"/>
                <a:sym typeface="Garet"/>
              </a:rPr>
              <a:t>Detect Covert Data Leaks: Integrate a steganographic detection module to identify hidden data within files and prevent data exfiltration.</a:t>
            </a:r>
          </a:p>
        </p:txBody>
      </p:sp>
      <p:sp>
        <p:nvSpPr>
          <p:cNvPr name="TextBox 23" id="23"/>
          <p:cNvSpPr txBox="true"/>
          <p:nvPr/>
        </p:nvSpPr>
        <p:spPr>
          <a:xfrm rot="0">
            <a:off x="1897071" y="112395"/>
            <a:ext cx="5224188" cy="916305"/>
          </a:xfrm>
          <a:prstGeom prst="rect">
            <a:avLst/>
          </a:prstGeom>
        </p:spPr>
        <p:txBody>
          <a:bodyPr anchor="t" rtlCol="false" tIns="0" lIns="0" bIns="0" rIns="0">
            <a:spAutoFit/>
          </a:bodyPr>
          <a:lstStyle/>
          <a:p>
            <a:pPr algn="l">
              <a:lnSpc>
                <a:spcPts val="6719"/>
              </a:lnSpc>
            </a:pPr>
            <a:r>
              <a:rPr lang="en-US" sz="4800" b="true">
                <a:solidFill>
                  <a:srgbClr val="1D1D1F"/>
                </a:solidFill>
                <a:latin typeface="Raleway Heavy"/>
                <a:ea typeface="Raleway Heavy"/>
                <a:cs typeface="Raleway Heavy"/>
                <a:sym typeface="Raleway Heavy"/>
              </a:rPr>
              <a:t>OBJECTIVES</a:t>
            </a:r>
          </a:p>
        </p:txBody>
      </p:sp>
      <p:sp>
        <p:nvSpPr>
          <p:cNvPr name="TextBox 24" id="24"/>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25" id="2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05</a:t>
            </a:r>
          </a:p>
        </p:txBody>
      </p:sp>
      <p:sp>
        <p:nvSpPr>
          <p:cNvPr name="TextBox 26" id="26"/>
          <p:cNvSpPr txBox="true"/>
          <p:nvPr/>
        </p:nvSpPr>
        <p:spPr>
          <a:xfrm rot="0">
            <a:off x="12881154" y="939088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5144468" y="1091442"/>
            <a:ext cx="7999065" cy="47625"/>
            <a:chOff x="0" y="0"/>
            <a:chExt cx="10665420" cy="63500"/>
          </a:xfrm>
        </p:grpSpPr>
        <p:sp>
          <p:nvSpPr>
            <p:cNvPr name="Freeform 3" id="3"/>
            <p:cNvSpPr/>
            <p:nvPr/>
          </p:nvSpPr>
          <p:spPr>
            <a:xfrm flipH="false" flipV="false" rot="0">
              <a:off x="31750" y="0"/>
              <a:ext cx="10601960" cy="63500"/>
            </a:xfrm>
            <a:custGeom>
              <a:avLst/>
              <a:gdLst/>
              <a:ahLst/>
              <a:cxnLst/>
              <a:rect r="r" b="b" t="t" l="l"/>
              <a:pathLst>
                <a:path h="63500" w="10601960">
                  <a:moveTo>
                    <a:pt x="0" y="0"/>
                  </a:moveTo>
                  <a:lnTo>
                    <a:pt x="10601960" y="0"/>
                  </a:lnTo>
                  <a:lnTo>
                    <a:pt x="10601960" y="63500"/>
                  </a:lnTo>
                  <a:lnTo>
                    <a:pt x="0" y="63500"/>
                  </a:lnTo>
                  <a:close/>
                </a:path>
              </a:pathLst>
            </a:custGeom>
            <a:solidFill>
              <a:srgbClr val="EDA769"/>
            </a:solidFill>
          </p:spPr>
        </p:sp>
      </p:grpSp>
      <p:sp>
        <p:nvSpPr>
          <p:cNvPr name="TextBox 4" id="4"/>
          <p:cNvSpPr txBox="true"/>
          <p:nvPr/>
        </p:nvSpPr>
        <p:spPr>
          <a:xfrm rot="0">
            <a:off x="15443884" y="9603026"/>
            <a:ext cx="1835497"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Cover image</a:t>
            </a:r>
          </a:p>
        </p:txBody>
      </p:sp>
      <p:sp>
        <p:nvSpPr>
          <p:cNvPr name="TextBox 5" id="5"/>
          <p:cNvSpPr txBox="true"/>
          <p:nvPr/>
        </p:nvSpPr>
        <p:spPr>
          <a:xfrm rot="0">
            <a:off x="1263724" y="9420883"/>
            <a:ext cx="2847975" cy="333375"/>
          </a:xfrm>
          <a:prstGeom prst="rect">
            <a:avLst/>
          </a:prstGeom>
        </p:spPr>
        <p:txBody>
          <a:bodyPr anchor="t" rtlCol="false" tIns="0" lIns="0" bIns="0" rIns="0">
            <a:spAutoFit/>
          </a:bodyPr>
          <a:lstStyle/>
          <a:p>
            <a:pPr algn="ctr">
              <a:lnSpc>
                <a:spcPts val="2640"/>
              </a:lnSpc>
            </a:pPr>
            <a:r>
              <a:rPr lang="en-US" sz="2200">
                <a:solidFill>
                  <a:srgbClr val="000000"/>
                </a:solidFill>
                <a:latin typeface="Garet"/>
                <a:ea typeface="Garet"/>
                <a:cs typeface="Garet"/>
                <a:sym typeface="Garet"/>
              </a:rPr>
              <a:t>Message extraction</a:t>
            </a:r>
          </a:p>
        </p:txBody>
      </p:sp>
      <p:grpSp>
        <p:nvGrpSpPr>
          <p:cNvPr name="Group 6" id="6"/>
          <p:cNvGrpSpPr/>
          <p:nvPr/>
        </p:nvGrpSpPr>
        <p:grpSpPr>
          <a:xfrm rot="0">
            <a:off x="251399" y="194547"/>
            <a:ext cx="1554601" cy="1419763"/>
            <a:chOff x="0" y="0"/>
            <a:chExt cx="2072801" cy="1893017"/>
          </a:xfrm>
        </p:grpSpPr>
        <p:sp>
          <p:nvSpPr>
            <p:cNvPr name="Freeform 7" id="7"/>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2"/>
              <a:stretch>
                <a:fillRect l="-23104" t="0" r="-23104" b="0"/>
              </a:stretch>
            </a:blipFill>
          </p:spPr>
        </p:sp>
      </p:grpSp>
      <p:sp>
        <p:nvSpPr>
          <p:cNvPr name="Freeform 8" id="8"/>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9" id="9"/>
          <p:cNvGrpSpPr/>
          <p:nvPr/>
        </p:nvGrpSpPr>
        <p:grpSpPr>
          <a:xfrm rot="0">
            <a:off x="152400" y="9394217"/>
            <a:ext cx="3809868" cy="625179"/>
            <a:chOff x="0" y="0"/>
            <a:chExt cx="5079824" cy="833572"/>
          </a:xfrm>
        </p:grpSpPr>
        <p:sp>
          <p:nvSpPr>
            <p:cNvPr name="Freeform 10" id="10"/>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5"/>
              <a:stretch>
                <a:fillRect l="0" t="-239" r="0" b="-233"/>
              </a:stretch>
            </a:blipFill>
          </p:spPr>
        </p:sp>
      </p:grpSp>
      <p:sp>
        <p:nvSpPr>
          <p:cNvPr name="AutoShape 11" id="11"/>
          <p:cNvSpPr/>
          <p:nvPr/>
        </p:nvSpPr>
        <p:spPr>
          <a:xfrm>
            <a:off x="3914580" y="3328687"/>
            <a:ext cx="0" cy="648891"/>
          </a:xfrm>
          <a:prstGeom prst="line">
            <a:avLst/>
          </a:prstGeom>
          <a:ln cap="flat" w="38100">
            <a:solidFill>
              <a:srgbClr val="000000"/>
            </a:solidFill>
            <a:prstDash val="solid"/>
            <a:headEnd type="none" len="sm" w="sm"/>
            <a:tailEnd type="none" len="sm" w="sm"/>
          </a:ln>
        </p:spPr>
      </p:sp>
      <p:sp>
        <p:nvSpPr>
          <p:cNvPr name="AutoShape 12" id="12"/>
          <p:cNvSpPr/>
          <p:nvPr/>
        </p:nvSpPr>
        <p:spPr>
          <a:xfrm>
            <a:off x="3914580" y="3977578"/>
            <a:ext cx="10646037" cy="0"/>
          </a:xfrm>
          <a:prstGeom prst="line">
            <a:avLst/>
          </a:prstGeom>
          <a:ln cap="flat" w="38100">
            <a:solidFill>
              <a:srgbClr val="000000"/>
            </a:solidFill>
            <a:prstDash val="solid"/>
            <a:headEnd type="none" len="sm" w="sm"/>
            <a:tailEnd type="none" len="sm" w="sm"/>
          </a:ln>
        </p:spPr>
      </p:sp>
      <p:sp>
        <p:nvSpPr>
          <p:cNvPr name="AutoShape 13" id="13"/>
          <p:cNvSpPr/>
          <p:nvPr/>
        </p:nvSpPr>
        <p:spPr>
          <a:xfrm>
            <a:off x="7087273" y="3328687"/>
            <a:ext cx="0" cy="648891"/>
          </a:xfrm>
          <a:prstGeom prst="line">
            <a:avLst/>
          </a:prstGeom>
          <a:ln cap="flat" w="38100">
            <a:solidFill>
              <a:srgbClr val="000000"/>
            </a:solidFill>
            <a:prstDash val="solid"/>
            <a:headEnd type="none" len="sm" w="sm"/>
            <a:tailEnd type="none" len="sm" w="sm"/>
          </a:ln>
        </p:spPr>
      </p:sp>
      <p:sp>
        <p:nvSpPr>
          <p:cNvPr name="AutoShape 14" id="14"/>
          <p:cNvSpPr/>
          <p:nvPr/>
        </p:nvSpPr>
        <p:spPr>
          <a:xfrm>
            <a:off x="10140318" y="3328687"/>
            <a:ext cx="0" cy="648891"/>
          </a:xfrm>
          <a:prstGeom prst="line">
            <a:avLst/>
          </a:prstGeom>
          <a:ln cap="flat" w="38100">
            <a:solidFill>
              <a:srgbClr val="000000"/>
            </a:solidFill>
            <a:prstDash val="solid"/>
            <a:headEnd type="none" len="sm" w="sm"/>
            <a:tailEnd type="none" len="sm" w="sm"/>
          </a:ln>
        </p:spPr>
      </p:sp>
      <p:sp>
        <p:nvSpPr>
          <p:cNvPr name="AutoShape 15" id="15"/>
          <p:cNvSpPr/>
          <p:nvPr/>
        </p:nvSpPr>
        <p:spPr>
          <a:xfrm flipV="true">
            <a:off x="14560616" y="3328687"/>
            <a:ext cx="0" cy="648891"/>
          </a:xfrm>
          <a:prstGeom prst="line">
            <a:avLst/>
          </a:prstGeom>
          <a:ln cap="flat" w="38100">
            <a:solidFill>
              <a:srgbClr val="000000"/>
            </a:solidFill>
            <a:prstDash val="solid"/>
            <a:headEnd type="none" len="sm" w="sm"/>
            <a:tailEnd type="arrow" len="sm" w="med"/>
          </a:ln>
        </p:spPr>
      </p:sp>
      <p:sp>
        <p:nvSpPr>
          <p:cNvPr name="TextBox 16" id="16"/>
          <p:cNvSpPr txBox="true"/>
          <p:nvPr/>
        </p:nvSpPr>
        <p:spPr>
          <a:xfrm rot="0">
            <a:off x="13194923" y="2912989"/>
            <a:ext cx="2731387" cy="4156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DLP Tool</a:t>
            </a:r>
          </a:p>
        </p:txBody>
      </p:sp>
      <p:sp>
        <p:nvSpPr>
          <p:cNvPr name="AutoShape 17" id="17"/>
          <p:cNvSpPr/>
          <p:nvPr/>
        </p:nvSpPr>
        <p:spPr>
          <a:xfrm>
            <a:off x="15104168" y="2223144"/>
            <a:ext cx="822142" cy="0"/>
          </a:xfrm>
          <a:prstGeom prst="line">
            <a:avLst/>
          </a:prstGeom>
          <a:ln cap="flat" w="38100">
            <a:solidFill>
              <a:srgbClr val="000000"/>
            </a:solidFill>
            <a:prstDash val="solid"/>
            <a:headEnd type="none" len="sm" w="sm"/>
            <a:tailEnd type="none" len="sm" w="sm"/>
          </a:ln>
        </p:spPr>
      </p:sp>
      <p:sp>
        <p:nvSpPr>
          <p:cNvPr name="AutoShape 18" id="18"/>
          <p:cNvSpPr/>
          <p:nvPr/>
        </p:nvSpPr>
        <p:spPr>
          <a:xfrm>
            <a:off x="15926310" y="2209664"/>
            <a:ext cx="0" cy="2087419"/>
          </a:xfrm>
          <a:prstGeom prst="line">
            <a:avLst/>
          </a:prstGeom>
          <a:ln cap="flat" w="38100">
            <a:solidFill>
              <a:srgbClr val="000000"/>
            </a:solidFill>
            <a:prstDash val="solid"/>
            <a:headEnd type="none" len="sm" w="sm"/>
            <a:tailEnd type="none" len="sm" w="sm"/>
          </a:ln>
        </p:spPr>
      </p:sp>
      <p:sp>
        <p:nvSpPr>
          <p:cNvPr name="AutoShape 19" id="19"/>
          <p:cNvSpPr/>
          <p:nvPr/>
        </p:nvSpPr>
        <p:spPr>
          <a:xfrm>
            <a:off x="10866872" y="4297083"/>
            <a:ext cx="5059438" cy="0"/>
          </a:xfrm>
          <a:prstGeom prst="line">
            <a:avLst/>
          </a:prstGeom>
          <a:ln cap="flat" w="38100">
            <a:solidFill>
              <a:srgbClr val="000000"/>
            </a:solidFill>
            <a:prstDash val="solid"/>
            <a:headEnd type="none" len="sm" w="sm"/>
            <a:tailEnd type="none" len="sm" w="sm"/>
          </a:ln>
        </p:spPr>
      </p:sp>
      <p:sp>
        <p:nvSpPr>
          <p:cNvPr name="AutoShape 20" id="20"/>
          <p:cNvSpPr/>
          <p:nvPr/>
        </p:nvSpPr>
        <p:spPr>
          <a:xfrm>
            <a:off x="10866872" y="4297083"/>
            <a:ext cx="0" cy="852070"/>
          </a:xfrm>
          <a:prstGeom prst="line">
            <a:avLst/>
          </a:prstGeom>
          <a:ln cap="flat" w="38100">
            <a:solidFill>
              <a:srgbClr val="000000"/>
            </a:solidFill>
            <a:prstDash val="solid"/>
            <a:headEnd type="none" len="sm" w="sm"/>
            <a:tailEnd type="triangle" len="med" w="lg"/>
          </a:ln>
        </p:spPr>
      </p:sp>
      <p:sp>
        <p:nvSpPr>
          <p:cNvPr name="AutoShape 21" id="21"/>
          <p:cNvSpPr/>
          <p:nvPr/>
        </p:nvSpPr>
        <p:spPr>
          <a:xfrm flipH="true">
            <a:off x="13194923" y="4297083"/>
            <a:ext cx="0" cy="917215"/>
          </a:xfrm>
          <a:prstGeom prst="line">
            <a:avLst/>
          </a:prstGeom>
          <a:ln cap="flat" w="38100">
            <a:solidFill>
              <a:srgbClr val="000000"/>
            </a:solidFill>
            <a:prstDash val="solid"/>
            <a:headEnd type="none" len="sm" w="sm"/>
            <a:tailEnd type="triangle" len="med" w="lg"/>
          </a:ln>
        </p:spPr>
      </p:sp>
      <p:sp>
        <p:nvSpPr>
          <p:cNvPr name="AutoShape 22" id="22"/>
          <p:cNvSpPr/>
          <p:nvPr/>
        </p:nvSpPr>
        <p:spPr>
          <a:xfrm flipH="true">
            <a:off x="15926310" y="4297083"/>
            <a:ext cx="0" cy="884642"/>
          </a:xfrm>
          <a:prstGeom prst="line">
            <a:avLst/>
          </a:prstGeom>
          <a:ln cap="flat" w="38100">
            <a:solidFill>
              <a:srgbClr val="000000"/>
            </a:solidFill>
            <a:prstDash val="solid"/>
            <a:headEnd type="none" len="sm" w="sm"/>
            <a:tailEnd type="triangle" len="med" w="lg"/>
          </a:ln>
        </p:spPr>
      </p:sp>
      <p:sp>
        <p:nvSpPr>
          <p:cNvPr name="AutoShape 23" id="23"/>
          <p:cNvSpPr/>
          <p:nvPr/>
        </p:nvSpPr>
        <p:spPr>
          <a:xfrm flipH="true">
            <a:off x="7660914" y="5769761"/>
            <a:ext cx="2730416" cy="0"/>
          </a:xfrm>
          <a:prstGeom prst="line">
            <a:avLst/>
          </a:prstGeom>
          <a:ln cap="flat" w="38100">
            <a:solidFill>
              <a:srgbClr val="000000"/>
            </a:solidFill>
            <a:prstDash val="solid"/>
            <a:headEnd type="none" len="sm" w="sm"/>
            <a:tailEnd type="triangle" len="med" w="lg"/>
          </a:ln>
        </p:spPr>
      </p:sp>
      <p:sp>
        <p:nvSpPr>
          <p:cNvPr name="AutoShape 24" id="24"/>
          <p:cNvSpPr/>
          <p:nvPr/>
        </p:nvSpPr>
        <p:spPr>
          <a:xfrm flipH="true" flipV="true">
            <a:off x="4606951" y="5769761"/>
            <a:ext cx="2123050" cy="0"/>
          </a:xfrm>
          <a:prstGeom prst="line">
            <a:avLst/>
          </a:prstGeom>
          <a:ln cap="flat" w="38100">
            <a:solidFill>
              <a:srgbClr val="000000"/>
            </a:solidFill>
            <a:prstDash val="solid"/>
            <a:headEnd type="none" len="sm" w="sm"/>
            <a:tailEnd type="triangle" len="med" w="lg"/>
          </a:ln>
        </p:spPr>
      </p:sp>
      <p:sp>
        <p:nvSpPr>
          <p:cNvPr name="AutoShape 25" id="25"/>
          <p:cNvSpPr/>
          <p:nvPr/>
        </p:nvSpPr>
        <p:spPr>
          <a:xfrm flipH="true">
            <a:off x="2143228" y="5769761"/>
            <a:ext cx="1357448" cy="0"/>
          </a:xfrm>
          <a:prstGeom prst="line">
            <a:avLst/>
          </a:prstGeom>
          <a:ln cap="flat" w="38100">
            <a:solidFill>
              <a:srgbClr val="000000"/>
            </a:solidFill>
            <a:prstDash val="solid"/>
            <a:headEnd type="none" len="sm" w="sm"/>
            <a:tailEnd type="none" len="sm" w="sm"/>
          </a:ln>
        </p:spPr>
      </p:sp>
      <p:sp>
        <p:nvSpPr>
          <p:cNvPr name="AutoShape 26" id="26"/>
          <p:cNvSpPr/>
          <p:nvPr/>
        </p:nvSpPr>
        <p:spPr>
          <a:xfrm>
            <a:off x="2143228" y="5769761"/>
            <a:ext cx="0" cy="1085337"/>
          </a:xfrm>
          <a:prstGeom prst="line">
            <a:avLst/>
          </a:prstGeom>
          <a:ln cap="flat" w="38100">
            <a:solidFill>
              <a:srgbClr val="000000"/>
            </a:solidFill>
            <a:prstDash val="solid"/>
            <a:headEnd type="none" len="sm" w="sm"/>
            <a:tailEnd type="triangle" len="med" w="lg"/>
          </a:ln>
        </p:spPr>
      </p:sp>
      <p:sp>
        <p:nvSpPr>
          <p:cNvPr name="AutoShape 27" id="27"/>
          <p:cNvSpPr/>
          <p:nvPr/>
        </p:nvSpPr>
        <p:spPr>
          <a:xfrm>
            <a:off x="15104168" y="2223144"/>
            <a:ext cx="2347070" cy="0"/>
          </a:xfrm>
          <a:prstGeom prst="line">
            <a:avLst/>
          </a:prstGeom>
          <a:ln cap="flat" w="38100">
            <a:solidFill>
              <a:srgbClr val="000000"/>
            </a:solidFill>
            <a:prstDash val="solid"/>
            <a:headEnd type="none" len="sm" w="sm"/>
            <a:tailEnd type="none" len="sm" w="sm"/>
          </a:ln>
        </p:spPr>
      </p:sp>
      <p:sp>
        <p:nvSpPr>
          <p:cNvPr name="AutoShape 28" id="28"/>
          <p:cNvSpPr/>
          <p:nvPr/>
        </p:nvSpPr>
        <p:spPr>
          <a:xfrm>
            <a:off x="17451238" y="2209664"/>
            <a:ext cx="0" cy="6317225"/>
          </a:xfrm>
          <a:prstGeom prst="line">
            <a:avLst/>
          </a:prstGeom>
          <a:ln cap="flat" w="38100">
            <a:solidFill>
              <a:srgbClr val="000000"/>
            </a:solidFill>
            <a:prstDash val="solid"/>
            <a:headEnd type="none" len="sm" w="sm"/>
            <a:tailEnd type="none" len="sm" w="sm"/>
          </a:ln>
        </p:spPr>
      </p:sp>
      <p:sp>
        <p:nvSpPr>
          <p:cNvPr name="AutoShape 29" id="29"/>
          <p:cNvSpPr/>
          <p:nvPr/>
        </p:nvSpPr>
        <p:spPr>
          <a:xfrm flipH="true" flipV="true">
            <a:off x="3508921" y="8526889"/>
            <a:ext cx="13942317" cy="0"/>
          </a:xfrm>
          <a:prstGeom prst="line">
            <a:avLst/>
          </a:prstGeom>
          <a:ln cap="flat" w="38100">
            <a:solidFill>
              <a:srgbClr val="000000"/>
            </a:solidFill>
            <a:prstDash val="solid"/>
            <a:headEnd type="none" len="sm" w="sm"/>
            <a:tailEnd type="triangle" len="med" w="lg"/>
          </a:ln>
        </p:spPr>
      </p:sp>
      <p:sp>
        <p:nvSpPr>
          <p:cNvPr name="Freeform 30" id="30"/>
          <p:cNvSpPr/>
          <p:nvPr/>
        </p:nvSpPr>
        <p:spPr>
          <a:xfrm flipH="false" flipV="false" rot="0">
            <a:off x="2863567" y="1866549"/>
            <a:ext cx="2023222" cy="998900"/>
          </a:xfrm>
          <a:custGeom>
            <a:avLst/>
            <a:gdLst/>
            <a:ahLst/>
            <a:cxnLst/>
            <a:rect r="r" b="b" t="t" l="l"/>
            <a:pathLst>
              <a:path h="998900" w="2023222">
                <a:moveTo>
                  <a:pt x="0" y="0"/>
                </a:moveTo>
                <a:lnTo>
                  <a:pt x="2023222" y="0"/>
                </a:lnTo>
                <a:lnTo>
                  <a:pt x="2023222" y="998901"/>
                </a:lnTo>
                <a:lnTo>
                  <a:pt x="0" y="998901"/>
                </a:lnTo>
                <a:lnTo>
                  <a:pt x="0" y="0"/>
                </a:lnTo>
                <a:close/>
              </a:path>
            </a:pathLst>
          </a:custGeom>
          <a:blipFill>
            <a:blip r:embed="rId6"/>
            <a:stretch>
              <a:fillRect l="-4705" t="0" r="-4705" b="0"/>
            </a:stretch>
          </a:blipFill>
        </p:spPr>
      </p:sp>
      <p:sp>
        <p:nvSpPr>
          <p:cNvPr name="Freeform 31" id="31"/>
          <p:cNvSpPr/>
          <p:nvPr/>
        </p:nvSpPr>
        <p:spPr>
          <a:xfrm flipH="false" flipV="false" rot="0">
            <a:off x="6756399" y="1611114"/>
            <a:ext cx="661748" cy="1323495"/>
          </a:xfrm>
          <a:custGeom>
            <a:avLst/>
            <a:gdLst/>
            <a:ahLst/>
            <a:cxnLst/>
            <a:rect r="r" b="b" t="t" l="l"/>
            <a:pathLst>
              <a:path h="1323495" w="661748">
                <a:moveTo>
                  <a:pt x="0" y="0"/>
                </a:moveTo>
                <a:lnTo>
                  <a:pt x="661748" y="0"/>
                </a:lnTo>
                <a:lnTo>
                  <a:pt x="661748" y="1323495"/>
                </a:lnTo>
                <a:lnTo>
                  <a:pt x="0" y="132349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32" id="32"/>
          <p:cNvSpPr/>
          <p:nvPr/>
        </p:nvSpPr>
        <p:spPr>
          <a:xfrm flipH="false" flipV="false" rot="0">
            <a:off x="9547681" y="1717216"/>
            <a:ext cx="1185274" cy="1148234"/>
          </a:xfrm>
          <a:custGeom>
            <a:avLst/>
            <a:gdLst/>
            <a:ahLst/>
            <a:cxnLst/>
            <a:rect r="r" b="b" t="t" l="l"/>
            <a:pathLst>
              <a:path h="1148234" w="1185274">
                <a:moveTo>
                  <a:pt x="0" y="0"/>
                </a:moveTo>
                <a:lnTo>
                  <a:pt x="1185274" y="0"/>
                </a:lnTo>
                <a:lnTo>
                  <a:pt x="1185274" y="1148234"/>
                </a:lnTo>
                <a:lnTo>
                  <a:pt x="0" y="1148234"/>
                </a:lnTo>
                <a:lnTo>
                  <a:pt x="0" y="0"/>
                </a:lnTo>
                <a:close/>
              </a:path>
            </a:pathLst>
          </a:custGeom>
          <a:blipFill>
            <a:blip r:embed="rId9"/>
            <a:stretch>
              <a:fillRect l="0" t="0" r="0" b="0"/>
            </a:stretch>
          </a:blipFill>
        </p:spPr>
      </p:sp>
      <p:sp>
        <p:nvSpPr>
          <p:cNvPr name="Freeform 33" id="33"/>
          <p:cNvSpPr/>
          <p:nvPr/>
        </p:nvSpPr>
        <p:spPr>
          <a:xfrm flipH="false" flipV="false" rot="0">
            <a:off x="13892360" y="1467380"/>
            <a:ext cx="1336513" cy="1467230"/>
          </a:xfrm>
          <a:custGeom>
            <a:avLst/>
            <a:gdLst/>
            <a:ahLst/>
            <a:cxnLst/>
            <a:rect r="r" b="b" t="t" l="l"/>
            <a:pathLst>
              <a:path h="1467230" w="1336513">
                <a:moveTo>
                  <a:pt x="0" y="0"/>
                </a:moveTo>
                <a:lnTo>
                  <a:pt x="1336513" y="0"/>
                </a:lnTo>
                <a:lnTo>
                  <a:pt x="1336513" y="1467229"/>
                </a:lnTo>
                <a:lnTo>
                  <a:pt x="0" y="146722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grpSp>
        <p:nvGrpSpPr>
          <p:cNvPr name="Group 34" id="34"/>
          <p:cNvGrpSpPr>
            <a:grpSpLocks noChangeAspect="true"/>
          </p:cNvGrpSpPr>
          <p:nvPr/>
        </p:nvGrpSpPr>
        <p:grpSpPr>
          <a:xfrm rot="0">
            <a:off x="15169307" y="5248226"/>
            <a:ext cx="1514006" cy="1142145"/>
            <a:chOff x="0" y="0"/>
            <a:chExt cx="8759190" cy="6607810"/>
          </a:xfrm>
        </p:grpSpPr>
        <p:sp>
          <p:nvSpPr>
            <p:cNvPr name="Freeform 35" id="35"/>
            <p:cNvSpPr/>
            <p:nvPr/>
          </p:nvSpPr>
          <p:spPr>
            <a:xfrm flipH="false" flipV="false" rot="0">
              <a:off x="0" y="0"/>
              <a:ext cx="8759190" cy="6607810"/>
            </a:xfrm>
            <a:custGeom>
              <a:avLst/>
              <a:gdLst/>
              <a:ahLst/>
              <a:cxnLst/>
              <a:rect r="r" b="b" t="t" l="l"/>
              <a:pathLst>
                <a:path h="6607810" w="8759190">
                  <a:moveTo>
                    <a:pt x="8759190" y="3449320"/>
                  </a:moveTo>
                  <a:cubicBezTo>
                    <a:pt x="8759190" y="3517900"/>
                    <a:pt x="8703310" y="3573780"/>
                    <a:pt x="8634730" y="3573780"/>
                  </a:cubicBezTo>
                  <a:lnTo>
                    <a:pt x="124460" y="3573780"/>
                  </a:lnTo>
                  <a:cubicBezTo>
                    <a:pt x="55880" y="3573780"/>
                    <a:pt x="0" y="3517900"/>
                    <a:pt x="0" y="3449320"/>
                  </a:cubicBezTo>
                  <a:lnTo>
                    <a:pt x="0" y="124460"/>
                  </a:lnTo>
                  <a:cubicBezTo>
                    <a:pt x="0" y="55880"/>
                    <a:pt x="55880" y="0"/>
                    <a:pt x="124460" y="0"/>
                  </a:cubicBezTo>
                  <a:lnTo>
                    <a:pt x="8634730" y="0"/>
                  </a:lnTo>
                  <a:cubicBezTo>
                    <a:pt x="8703310" y="0"/>
                    <a:pt x="8759189" y="55880"/>
                    <a:pt x="8759189" y="124460"/>
                  </a:cubicBezTo>
                  <a:lnTo>
                    <a:pt x="8759189" y="3449320"/>
                  </a:lnTo>
                  <a:close/>
                  <a:moveTo>
                    <a:pt x="2774950" y="6527800"/>
                  </a:moveTo>
                  <a:cubicBezTo>
                    <a:pt x="2774950" y="6572250"/>
                    <a:pt x="2739390" y="6607810"/>
                    <a:pt x="2694940" y="6607810"/>
                  </a:cubicBezTo>
                  <a:lnTo>
                    <a:pt x="80010" y="6607810"/>
                  </a:lnTo>
                  <a:cubicBezTo>
                    <a:pt x="35560" y="6607810"/>
                    <a:pt x="0" y="6572250"/>
                    <a:pt x="0" y="6527800"/>
                  </a:cubicBezTo>
                  <a:lnTo>
                    <a:pt x="0" y="3912870"/>
                  </a:lnTo>
                  <a:cubicBezTo>
                    <a:pt x="0" y="3868420"/>
                    <a:pt x="35560" y="3832860"/>
                    <a:pt x="80010" y="3832860"/>
                  </a:cubicBezTo>
                  <a:lnTo>
                    <a:pt x="2694940" y="3832860"/>
                  </a:lnTo>
                  <a:cubicBezTo>
                    <a:pt x="2739390" y="3832860"/>
                    <a:pt x="2774950" y="3868420"/>
                    <a:pt x="2774950" y="3912870"/>
                  </a:cubicBezTo>
                  <a:lnTo>
                    <a:pt x="2774950" y="6527800"/>
                  </a:lnTo>
                  <a:close/>
                  <a:moveTo>
                    <a:pt x="5767070" y="6527800"/>
                  </a:moveTo>
                  <a:cubicBezTo>
                    <a:pt x="5767070" y="6572250"/>
                    <a:pt x="5731510" y="6607810"/>
                    <a:pt x="5687060" y="6607810"/>
                  </a:cubicBezTo>
                  <a:lnTo>
                    <a:pt x="3072130" y="6607810"/>
                  </a:lnTo>
                  <a:cubicBezTo>
                    <a:pt x="3027680" y="6607810"/>
                    <a:pt x="2992120" y="6572250"/>
                    <a:pt x="2992120" y="6527800"/>
                  </a:cubicBezTo>
                  <a:lnTo>
                    <a:pt x="2992120" y="3912870"/>
                  </a:lnTo>
                  <a:cubicBezTo>
                    <a:pt x="2992120" y="3868420"/>
                    <a:pt x="3027680" y="3832860"/>
                    <a:pt x="3072130" y="3832860"/>
                  </a:cubicBezTo>
                  <a:lnTo>
                    <a:pt x="5687060" y="3832860"/>
                  </a:lnTo>
                  <a:cubicBezTo>
                    <a:pt x="5731510" y="3832860"/>
                    <a:pt x="5767070" y="3868420"/>
                    <a:pt x="5767070" y="3912870"/>
                  </a:cubicBezTo>
                  <a:lnTo>
                    <a:pt x="5767070" y="6527800"/>
                  </a:lnTo>
                  <a:close/>
                  <a:moveTo>
                    <a:pt x="8759190" y="6527800"/>
                  </a:moveTo>
                  <a:cubicBezTo>
                    <a:pt x="8759190" y="6572250"/>
                    <a:pt x="8723630" y="6607810"/>
                    <a:pt x="8679180" y="6607810"/>
                  </a:cubicBezTo>
                  <a:lnTo>
                    <a:pt x="6064250" y="6607810"/>
                  </a:lnTo>
                  <a:cubicBezTo>
                    <a:pt x="6019800" y="6607810"/>
                    <a:pt x="5984240" y="6572250"/>
                    <a:pt x="5984240" y="6527800"/>
                  </a:cubicBezTo>
                  <a:lnTo>
                    <a:pt x="5984240" y="3912870"/>
                  </a:lnTo>
                  <a:cubicBezTo>
                    <a:pt x="5984240" y="3868420"/>
                    <a:pt x="6019800" y="3832860"/>
                    <a:pt x="6064250" y="3832860"/>
                  </a:cubicBezTo>
                  <a:lnTo>
                    <a:pt x="8679180" y="3832860"/>
                  </a:lnTo>
                  <a:cubicBezTo>
                    <a:pt x="8723630" y="3832860"/>
                    <a:pt x="8759190" y="3868420"/>
                    <a:pt x="8759190" y="3912870"/>
                  </a:cubicBezTo>
                  <a:lnTo>
                    <a:pt x="8759190" y="6527800"/>
                  </a:lnTo>
                  <a:close/>
                </a:path>
              </a:pathLst>
            </a:custGeom>
            <a:solidFill>
              <a:srgbClr val="A67C59"/>
            </a:solidFill>
          </p:spPr>
        </p:sp>
        <p:sp>
          <p:nvSpPr>
            <p:cNvPr name="Freeform 36" id="36"/>
            <p:cNvSpPr/>
            <p:nvPr/>
          </p:nvSpPr>
          <p:spPr>
            <a:xfrm flipH="false" flipV="false" rot="0">
              <a:off x="176530" y="4008120"/>
              <a:ext cx="2423160" cy="2423160"/>
            </a:xfrm>
            <a:custGeom>
              <a:avLst/>
              <a:gdLst/>
              <a:ahLst/>
              <a:cxnLst/>
              <a:rect r="r" b="b" t="t" l="l"/>
              <a:pathLst>
                <a:path h="2423160" w="2423160">
                  <a:moveTo>
                    <a:pt x="2423160" y="2353310"/>
                  </a:moveTo>
                  <a:cubicBezTo>
                    <a:pt x="2423160" y="2391410"/>
                    <a:pt x="2391410" y="2423160"/>
                    <a:pt x="2353310" y="2423160"/>
                  </a:cubicBezTo>
                  <a:lnTo>
                    <a:pt x="69850" y="2423160"/>
                  </a:lnTo>
                  <a:cubicBezTo>
                    <a:pt x="31750" y="2423160"/>
                    <a:pt x="0" y="2391410"/>
                    <a:pt x="0" y="2353310"/>
                  </a:cubicBezTo>
                  <a:lnTo>
                    <a:pt x="0" y="69850"/>
                  </a:lnTo>
                  <a:cubicBezTo>
                    <a:pt x="0" y="31750"/>
                    <a:pt x="31750" y="0"/>
                    <a:pt x="69850" y="0"/>
                  </a:cubicBezTo>
                  <a:lnTo>
                    <a:pt x="2353310" y="0"/>
                  </a:lnTo>
                  <a:cubicBezTo>
                    <a:pt x="2391410" y="0"/>
                    <a:pt x="2423160" y="31750"/>
                    <a:pt x="2423160" y="69850"/>
                  </a:cubicBezTo>
                  <a:lnTo>
                    <a:pt x="2423160" y="2353310"/>
                  </a:lnTo>
                  <a:close/>
                </a:path>
              </a:pathLst>
            </a:custGeom>
            <a:solidFill>
              <a:srgbClr val="000000">
                <a:alpha val="0"/>
              </a:srgbClr>
            </a:solidFill>
            <a:ln w="12700">
              <a:solidFill>
                <a:srgbClr val="000000"/>
              </a:solidFill>
            </a:ln>
          </p:spPr>
        </p:sp>
        <p:sp>
          <p:nvSpPr>
            <p:cNvPr name="Freeform 37" id="37"/>
            <p:cNvSpPr/>
            <p:nvPr/>
          </p:nvSpPr>
          <p:spPr>
            <a:xfrm flipH="false" flipV="false" rot="0">
              <a:off x="175260" y="160020"/>
              <a:ext cx="8407400" cy="3243580"/>
            </a:xfrm>
            <a:custGeom>
              <a:avLst/>
              <a:gdLst/>
              <a:ahLst/>
              <a:cxnLst/>
              <a:rect r="r" b="b" t="t" l="l"/>
              <a:pathLst>
                <a:path h="3243580" w="8407400">
                  <a:moveTo>
                    <a:pt x="8407400" y="3173730"/>
                  </a:moveTo>
                  <a:cubicBezTo>
                    <a:pt x="8407400" y="3211830"/>
                    <a:pt x="8375650" y="3243580"/>
                    <a:pt x="8337550" y="3243580"/>
                  </a:cubicBezTo>
                  <a:lnTo>
                    <a:pt x="69850" y="3243580"/>
                  </a:lnTo>
                  <a:cubicBezTo>
                    <a:pt x="31750" y="3243580"/>
                    <a:pt x="0" y="3211830"/>
                    <a:pt x="0" y="3173730"/>
                  </a:cubicBezTo>
                  <a:lnTo>
                    <a:pt x="0" y="69850"/>
                  </a:lnTo>
                  <a:cubicBezTo>
                    <a:pt x="0" y="31750"/>
                    <a:pt x="31750" y="0"/>
                    <a:pt x="69850" y="0"/>
                  </a:cubicBezTo>
                  <a:lnTo>
                    <a:pt x="8337550" y="0"/>
                  </a:lnTo>
                  <a:cubicBezTo>
                    <a:pt x="8375650" y="0"/>
                    <a:pt x="8407400" y="31750"/>
                    <a:pt x="8407400" y="69850"/>
                  </a:cubicBezTo>
                  <a:lnTo>
                    <a:pt x="8407400" y="3173730"/>
                  </a:lnTo>
                  <a:close/>
                </a:path>
              </a:pathLst>
            </a:custGeom>
            <a:solidFill>
              <a:srgbClr val="000000">
                <a:alpha val="0"/>
              </a:srgbClr>
            </a:solidFill>
            <a:ln w="12700">
              <a:solidFill>
                <a:srgbClr val="000000"/>
              </a:solidFill>
            </a:ln>
          </p:spPr>
        </p:sp>
        <p:sp>
          <p:nvSpPr>
            <p:cNvPr name="Freeform 38" id="38"/>
            <p:cNvSpPr/>
            <p:nvPr/>
          </p:nvSpPr>
          <p:spPr>
            <a:xfrm flipH="false" flipV="false" rot="0">
              <a:off x="3168650" y="4008120"/>
              <a:ext cx="2423160" cy="2423160"/>
            </a:xfrm>
            <a:custGeom>
              <a:avLst/>
              <a:gdLst/>
              <a:ahLst/>
              <a:cxnLst/>
              <a:rect r="r" b="b" t="t" l="l"/>
              <a:pathLst>
                <a:path h="2423160" w="2423160">
                  <a:moveTo>
                    <a:pt x="2423160" y="2353310"/>
                  </a:moveTo>
                  <a:cubicBezTo>
                    <a:pt x="2423160" y="2391410"/>
                    <a:pt x="2391410" y="2423160"/>
                    <a:pt x="2353310" y="2423160"/>
                  </a:cubicBezTo>
                  <a:lnTo>
                    <a:pt x="69850" y="2423160"/>
                  </a:lnTo>
                  <a:cubicBezTo>
                    <a:pt x="31750" y="2423160"/>
                    <a:pt x="0" y="2391410"/>
                    <a:pt x="0" y="2353310"/>
                  </a:cubicBezTo>
                  <a:lnTo>
                    <a:pt x="0" y="69850"/>
                  </a:lnTo>
                  <a:cubicBezTo>
                    <a:pt x="0" y="31750"/>
                    <a:pt x="31750" y="0"/>
                    <a:pt x="69850" y="0"/>
                  </a:cubicBezTo>
                  <a:lnTo>
                    <a:pt x="2353310" y="0"/>
                  </a:lnTo>
                  <a:cubicBezTo>
                    <a:pt x="2391410" y="0"/>
                    <a:pt x="2423160" y="31750"/>
                    <a:pt x="2423160" y="69850"/>
                  </a:cubicBezTo>
                  <a:lnTo>
                    <a:pt x="2423160" y="2353310"/>
                  </a:lnTo>
                  <a:close/>
                </a:path>
              </a:pathLst>
            </a:custGeom>
            <a:solidFill>
              <a:srgbClr val="000000">
                <a:alpha val="0"/>
              </a:srgbClr>
            </a:solidFill>
            <a:ln w="12700">
              <a:solidFill>
                <a:srgbClr val="000000"/>
              </a:solidFill>
            </a:ln>
          </p:spPr>
        </p:sp>
        <p:sp>
          <p:nvSpPr>
            <p:cNvPr name="Freeform 39" id="39"/>
            <p:cNvSpPr/>
            <p:nvPr/>
          </p:nvSpPr>
          <p:spPr>
            <a:xfrm flipH="false" flipV="false" rot="0">
              <a:off x="6159500" y="4008120"/>
              <a:ext cx="2423160" cy="2423160"/>
            </a:xfrm>
            <a:custGeom>
              <a:avLst/>
              <a:gdLst/>
              <a:ahLst/>
              <a:cxnLst/>
              <a:rect r="r" b="b" t="t" l="l"/>
              <a:pathLst>
                <a:path h="2423160" w="2423160">
                  <a:moveTo>
                    <a:pt x="2423160" y="2353310"/>
                  </a:moveTo>
                  <a:cubicBezTo>
                    <a:pt x="2423160" y="2391410"/>
                    <a:pt x="2391410" y="2423160"/>
                    <a:pt x="2353310" y="2423160"/>
                  </a:cubicBezTo>
                  <a:lnTo>
                    <a:pt x="69850" y="2423160"/>
                  </a:lnTo>
                  <a:cubicBezTo>
                    <a:pt x="31750" y="2423160"/>
                    <a:pt x="0" y="2391410"/>
                    <a:pt x="0" y="2353310"/>
                  </a:cubicBezTo>
                  <a:lnTo>
                    <a:pt x="0" y="69850"/>
                  </a:lnTo>
                  <a:cubicBezTo>
                    <a:pt x="0" y="31750"/>
                    <a:pt x="31750" y="0"/>
                    <a:pt x="69850" y="0"/>
                  </a:cubicBezTo>
                  <a:lnTo>
                    <a:pt x="2353310" y="0"/>
                  </a:lnTo>
                  <a:cubicBezTo>
                    <a:pt x="2391410" y="0"/>
                    <a:pt x="2423160" y="31750"/>
                    <a:pt x="2423160" y="69850"/>
                  </a:cubicBezTo>
                  <a:lnTo>
                    <a:pt x="2423160" y="2353310"/>
                  </a:lnTo>
                  <a:close/>
                </a:path>
              </a:pathLst>
            </a:custGeom>
            <a:solidFill>
              <a:srgbClr val="000000">
                <a:alpha val="0"/>
              </a:srgbClr>
            </a:solidFill>
            <a:ln w="12700">
              <a:solidFill>
                <a:srgbClr val="000000"/>
              </a:solidFill>
            </a:ln>
          </p:spPr>
        </p:sp>
      </p:grpSp>
      <p:sp>
        <p:nvSpPr>
          <p:cNvPr name="Freeform 40" id="40"/>
          <p:cNvSpPr/>
          <p:nvPr/>
        </p:nvSpPr>
        <p:spPr>
          <a:xfrm flipH="false" flipV="false" rot="0">
            <a:off x="12497758" y="5348490"/>
            <a:ext cx="1516203" cy="1069612"/>
          </a:xfrm>
          <a:custGeom>
            <a:avLst/>
            <a:gdLst/>
            <a:ahLst/>
            <a:cxnLst/>
            <a:rect r="r" b="b" t="t" l="l"/>
            <a:pathLst>
              <a:path h="1069612" w="1516203">
                <a:moveTo>
                  <a:pt x="0" y="0"/>
                </a:moveTo>
                <a:lnTo>
                  <a:pt x="1516204" y="0"/>
                </a:lnTo>
                <a:lnTo>
                  <a:pt x="1516204" y="1069613"/>
                </a:lnTo>
                <a:lnTo>
                  <a:pt x="0" y="1069613"/>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41" id="41"/>
          <p:cNvSpPr/>
          <p:nvPr/>
        </p:nvSpPr>
        <p:spPr>
          <a:xfrm flipH="false" flipV="false" rot="0">
            <a:off x="10217836" y="5170262"/>
            <a:ext cx="1298072" cy="1298072"/>
          </a:xfrm>
          <a:custGeom>
            <a:avLst/>
            <a:gdLst/>
            <a:ahLst/>
            <a:cxnLst/>
            <a:rect r="r" b="b" t="t" l="l"/>
            <a:pathLst>
              <a:path h="1298072" w="1298072">
                <a:moveTo>
                  <a:pt x="0" y="0"/>
                </a:moveTo>
                <a:lnTo>
                  <a:pt x="1298072" y="0"/>
                </a:lnTo>
                <a:lnTo>
                  <a:pt x="1298072" y="1298072"/>
                </a:lnTo>
                <a:lnTo>
                  <a:pt x="0" y="1298072"/>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42" id="42"/>
          <p:cNvSpPr/>
          <p:nvPr/>
        </p:nvSpPr>
        <p:spPr>
          <a:xfrm flipH="false" flipV="false" rot="0">
            <a:off x="6639726" y="5076654"/>
            <a:ext cx="1069045" cy="1370570"/>
          </a:xfrm>
          <a:custGeom>
            <a:avLst/>
            <a:gdLst/>
            <a:ahLst/>
            <a:cxnLst/>
            <a:rect r="r" b="b" t="t" l="l"/>
            <a:pathLst>
              <a:path h="1370570" w="1069045">
                <a:moveTo>
                  <a:pt x="0" y="0"/>
                </a:moveTo>
                <a:lnTo>
                  <a:pt x="1069045" y="0"/>
                </a:lnTo>
                <a:lnTo>
                  <a:pt x="1069045" y="1370571"/>
                </a:lnTo>
                <a:lnTo>
                  <a:pt x="0" y="1370571"/>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43" id="43"/>
          <p:cNvSpPr/>
          <p:nvPr/>
        </p:nvSpPr>
        <p:spPr>
          <a:xfrm flipH="false" flipV="false" rot="0">
            <a:off x="3317585" y="5076654"/>
            <a:ext cx="1289366" cy="1122920"/>
          </a:xfrm>
          <a:custGeom>
            <a:avLst/>
            <a:gdLst/>
            <a:ahLst/>
            <a:cxnLst/>
            <a:rect r="r" b="b" t="t" l="l"/>
            <a:pathLst>
              <a:path h="1122920" w="1289366">
                <a:moveTo>
                  <a:pt x="0" y="0"/>
                </a:moveTo>
                <a:lnTo>
                  <a:pt x="1289366" y="0"/>
                </a:lnTo>
                <a:lnTo>
                  <a:pt x="1289366" y="1122921"/>
                </a:lnTo>
                <a:lnTo>
                  <a:pt x="0" y="1122921"/>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44" id="44"/>
          <p:cNvSpPr/>
          <p:nvPr/>
        </p:nvSpPr>
        <p:spPr>
          <a:xfrm flipH="false" flipV="false" rot="0">
            <a:off x="1462788" y="6855098"/>
            <a:ext cx="1360880" cy="1364518"/>
          </a:xfrm>
          <a:custGeom>
            <a:avLst/>
            <a:gdLst/>
            <a:ahLst/>
            <a:cxnLst/>
            <a:rect r="r" b="b" t="t" l="l"/>
            <a:pathLst>
              <a:path h="1364518" w="1360880">
                <a:moveTo>
                  <a:pt x="0" y="0"/>
                </a:moveTo>
                <a:lnTo>
                  <a:pt x="1360880" y="0"/>
                </a:lnTo>
                <a:lnTo>
                  <a:pt x="1360880" y="1364519"/>
                </a:lnTo>
                <a:lnTo>
                  <a:pt x="0" y="1364519"/>
                </a:lnTo>
                <a:lnTo>
                  <a:pt x="0"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TextBox 45" id="45"/>
          <p:cNvSpPr txBox="true"/>
          <p:nvPr/>
        </p:nvSpPr>
        <p:spPr>
          <a:xfrm rot="0">
            <a:off x="4316651" y="158115"/>
            <a:ext cx="9614520" cy="769441"/>
          </a:xfrm>
          <a:prstGeom prst="rect">
            <a:avLst/>
          </a:prstGeom>
        </p:spPr>
        <p:txBody>
          <a:bodyPr anchor="t" rtlCol="false" tIns="0" lIns="0" bIns="0" rIns="0">
            <a:spAutoFit/>
          </a:bodyPr>
          <a:lstStyle/>
          <a:p>
            <a:pPr algn="ctr">
              <a:lnSpc>
                <a:spcPts val="5999"/>
              </a:lnSpc>
            </a:pPr>
            <a:r>
              <a:rPr lang="en-US" sz="4999" b="true">
                <a:solidFill>
                  <a:srgbClr val="000000"/>
                </a:solidFill>
                <a:latin typeface="Garet Bold"/>
                <a:ea typeface="Garet Bold"/>
                <a:cs typeface="Garet Bold"/>
                <a:sym typeface="Garet Bold"/>
              </a:rPr>
              <a:t>Overall system diagram</a:t>
            </a:r>
          </a:p>
        </p:txBody>
      </p:sp>
      <p:sp>
        <p:nvSpPr>
          <p:cNvPr name="TextBox 46" id="46"/>
          <p:cNvSpPr txBox="true"/>
          <p:nvPr/>
        </p:nvSpPr>
        <p:spPr>
          <a:xfrm rot="0">
            <a:off x="7392409" y="9387501"/>
            <a:ext cx="2592644" cy="546230"/>
          </a:xfrm>
          <a:prstGeom prst="rect">
            <a:avLst/>
          </a:prstGeom>
        </p:spPr>
        <p:txBody>
          <a:bodyPr anchor="t" rtlCol="false" tIns="0" lIns="0" bIns="0" rIns="0">
            <a:spAutoFit/>
          </a:bodyPr>
          <a:lstStyle/>
          <a:p>
            <a:pPr algn="l">
              <a:lnSpc>
                <a:spcPts val="4040"/>
              </a:lnSpc>
            </a:pPr>
            <a:r>
              <a:rPr lang="en-US" sz="2886">
                <a:solidFill>
                  <a:srgbClr val="000000"/>
                </a:solidFill>
                <a:latin typeface="Arimo"/>
                <a:ea typeface="Arimo"/>
                <a:cs typeface="Arimo"/>
                <a:sym typeface="Arimo"/>
              </a:rPr>
              <a:t>R24-25J-003</a:t>
            </a:r>
          </a:p>
        </p:txBody>
      </p:sp>
      <p:sp>
        <p:nvSpPr>
          <p:cNvPr name="TextBox 47" id="47"/>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06</a:t>
            </a:r>
          </a:p>
        </p:txBody>
      </p:sp>
      <p:sp>
        <p:nvSpPr>
          <p:cNvPr name="TextBox 48" id="48"/>
          <p:cNvSpPr txBox="true"/>
          <p:nvPr/>
        </p:nvSpPr>
        <p:spPr>
          <a:xfrm rot="0">
            <a:off x="12881154" y="939088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
        <p:nvSpPr>
          <p:cNvPr name="TextBox 49" id="49"/>
          <p:cNvSpPr txBox="true"/>
          <p:nvPr/>
        </p:nvSpPr>
        <p:spPr>
          <a:xfrm rot="0">
            <a:off x="2548886" y="2912989"/>
            <a:ext cx="2731387" cy="4156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End Point Devices</a:t>
            </a:r>
          </a:p>
        </p:txBody>
      </p:sp>
      <p:sp>
        <p:nvSpPr>
          <p:cNvPr name="TextBox 50" id="50"/>
          <p:cNvSpPr txBox="true"/>
          <p:nvPr/>
        </p:nvSpPr>
        <p:spPr>
          <a:xfrm rot="0">
            <a:off x="5721579" y="2912989"/>
            <a:ext cx="2731387" cy="4156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Web Traffic</a:t>
            </a:r>
          </a:p>
        </p:txBody>
      </p:sp>
      <p:sp>
        <p:nvSpPr>
          <p:cNvPr name="TextBox 51" id="51"/>
          <p:cNvSpPr txBox="true"/>
          <p:nvPr/>
        </p:nvSpPr>
        <p:spPr>
          <a:xfrm rot="0">
            <a:off x="8774625" y="2912989"/>
            <a:ext cx="2731387" cy="4156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Email/Documents</a:t>
            </a:r>
          </a:p>
        </p:txBody>
      </p:sp>
      <p:sp>
        <p:nvSpPr>
          <p:cNvPr name="TextBox 52" id="52"/>
          <p:cNvSpPr txBox="true"/>
          <p:nvPr/>
        </p:nvSpPr>
        <p:spPr>
          <a:xfrm rot="0">
            <a:off x="9501178" y="6495145"/>
            <a:ext cx="2731387" cy="8347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Homomorphic encryption</a:t>
            </a:r>
          </a:p>
        </p:txBody>
      </p:sp>
      <p:sp>
        <p:nvSpPr>
          <p:cNvPr name="TextBox 53" id="53"/>
          <p:cNvSpPr txBox="true"/>
          <p:nvPr/>
        </p:nvSpPr>
        <p:spPr>
          <a:xfrm rot="0">
            <a:off x="12052325" y="6495145"/>
            <a:ext cx="2731387" cy="12538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Brute Force Attack mitigation &amp; URL blocking</a:t>
            </a:r>
          </a:p>
        </p:txBody>
      </p:sp>
      <p:sp>
        <p:nvSpPr>
          <p:cNvPr name="TextBox 54" id="54"/>
          <p:cNvSpPr txBox="true"/>
          <p:nvPr/>
        </p:nvSpPr>
        <p:spPr>
          <a:xfrm rot="0">
            <a:off x="14560616" y="6495145"/>
            <a:ext cx="2731387" cy="8347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Steganographic Detection</a:t>
            </a:r>
          </a:p>
        </p:txBody>
      </p:sp>
      <p:sp>
        <p:nvSpPr>
          <p:cNvPr name="TextBox 55" id="55"/>
          <p:cNvSpPr txBox="true"/>
          <p:nvPr/>
        </p:nvSpPr>
        <p:spPr>
          <a:xfrm rot="0">
            <a:off x="5829764" y="6523720"/>
            <a:ext cx="2731387" cy="12538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Attention-seeking mode with ML scoring</a:t>
            </a:r>
          </a:p>
        </p:txBody>
      </p:sp>
      <p:sp>
        <p:nvSpPr>
          <p:cNvPr name="TextBox 56" id="56"/>
          <p:cNvSpPr txBox="true"/>
          <p:nvPr/>
        </p:nvSpPr>
        <p:spPr>
          <a:xfrm rot="0">
            <a:off x="2831899" y="6618675"/>
            <a:ext cx="2731387" cy="4156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Alerts &amp; Reports</a:t>
            </a:r>
          </a:p>
        </p:txBody>
      </p:sp>
      <p:sp>
        <p:nvSpPr>
          <p:cNvPr name="TextBox 57" id="57"/>
          <p:cNvSpPr txBox="true"/>
          <p:nvPr/>
        </p:nvSpPr>
        <p:spPr>
          <a:xfrm rot="0">
            <a:off x="777534" y="8290465"/>
            <a:ext cx="2731387" cy="415697"/>
          </a:xfrm>
          <a:prstGeom prst="rect">
            <a:avLst/>
          </a:prstGeom>
        </p:spPr>
        <p:txBody>
          <a:bodyPr anchor="t" rtlCol="false" tIns="0" lIns="0" bIns="0" rIns="0">
            <a:spAutoFit/>
          </a:bodyPr>
          <a:lstStyle/>
          <a:p>
            <a:pPr algn="ctr">
              <a:lnSpc>
                <a:spcPts val="3339"/>
              </a:lnSpc>
              <a:spcBef>
                <a:spcPct val="0"/>
              </a:spcBef>
            </a:pPr>
            <a:r>
              <a:rPr lang="en-US" sz="2385">
                <a:solidFill>
                  <a:srgbClr val="000000"/>
                </a:solidFill>
                <a:latin typeface="Arimo"/>
                <a:ea typeface="Arimo"/>
                <a:cs typeface="Arimo"/>
                <a:sym typeface="Arimo"/>
              </a:rPr>
              <a:t>Database/Logs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grpSp>
        <p:nvGrpSpPr>
          <p:cNvPr name="Group 4" id="4"/>
          <p:cNvGrpSpPr/>
          <p:nvPr/>
        </p:nvGrpSpPr>
        <p:grpSpPr>
          <a:xfrm rot="199179">
            <a:off x="13316547" y="1693201"/>
            <a:ext cx="2806086" cy="2806086"/>
            <a:chOff x="0" y="0"/>
            <a:chExt cx="3741448" cy="3741448"/>
          </a:xfrm>
        </p:grpSpPr>
        <p:sp>
          <p:nvSpPr>
            <p:cNvPr name="Freeform 5" id="5"/>
            <p:cNvSpPr/>
            <p:nvPr/>
          </p:nvSpPr>
          <p:spPr>
            <a:xfrm flipH="false" flipV="false" rot="0">
              <a:off x="0" y="0"/>
              <a:ext cx="3741420" cy="3741420"/>
            </a:xfrm>
            <a:custGeom>
              <a:avLst/>
              <a:gdLst/>
              <a:ahLst/>
              <a:cxnLst/>
              <a:rect r="r" b="b" t="t" l="l"/>
              <a:pathLst>
                <a:path h="3741420" w="3741420">
                  <a:moveTo>
                    <a:pt x="0" y="0"/>
                  </a:moveTo>
                  <a:lnTo>
                    <a:pt x="3741420" y="0"/>
                  </a:lnTo>
                  <a:lnTo>
                    <a:pt x="3741420" y="3741420"/>
                  </a:lnTo>
                  <a:lnTo>
                    <a:pt x="0" y="3741420"/>
                  </a:lnTo>
                  <a:lnTo>
                    <a:pt x="0" y="0"/>
                  </a:lnTo>
                  <a:close/>
                </a:path>
              </a:pathLst>
            </a:custGeom>
            <a:blipFill>
              <a:blip r:embed="rId4"/>
              <a:stretch>
                <a:fillRect l="0" t="-14321" r="0" b="-14322"/>
              </a:stretch>
            </a:blipFill>
          </p:spPr>
        </p:sp>
      </p:grpSp>
      <p:sp>
        <p:nvSpPr>
          <p:cNvPr name="Freeform 6" id="6"/>
          <p:cNvSpPr/>
          <p:nvPr/>
        </p:nvSpPr>
        <p:spPr>
          <a:xfrm flipH="false" flipV="false" rot="0">
            <a:off x="12749630" y="1285788"/>
            <a:ext cx="3939921" cy="4114800"/>
          </a:xfrm>
          <a:custGeom>
            <a:avLst/>
            <a:gdLst/>
            <a:ahLst/>
            <a:cxnLst/>
            <a:rect r="r" b="b" t="t" l="l"/>
            <a:pathLst>
              <a:path h="4114800" w="3939921">
                <a:moveTo>
                  <a:pt x="0" y="0"/>
                </a:moveTo>
                <a:lnTo>
                  <a:pt x="3939921" y="0"/>
                </a:lnTo>
                <a:lnTo>
                  <a:pt x="3939921"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410" t="0" r="-410" b="0"/>
            </a:stretch>
          </a:blipFill>
        </p:spPr>
      </p:sp>
      <p:grpSp>
        <p:nvGrpSpPr>
          <p:cNvPr name="Group 7" id="7"/>
          <p:cNvGrpSpPr/>
          <p:nvPr/>
        </p:nvGrpSpPr>
        <p:grpSpPr>
          <a:xfrm rot="0">
            <a:off x="1237375" y="8954502"/>
            <a:ext cx="15813251" cy="152400"/>
            <a:chOff x="0" y="0"/>
            <a:chExt cx="21084335" cy="203200"/>
          </a:xfrm>
        </p:grpSpPr>
        <p:sp>
          <p:nvSpPr>
            <p:cNvPr name="Freeform 8" id="8"/>
            <p:cNvSpPr/>
            <p:nvPr/>
          </p:nvSpPr>
          <p:spPr>
            <a:xfrm flipH="false" flipV="false" rot="0">
              <a:off x="101600" y="0"/>
              <a:ext cx="20881087" cy="203200"/>
            </a:xfrm>
            <a:custGeom>
              <a:avLst/>
              <a:gdLst/>
              <a:ahLst/>
              <a:cxnLst/>
              <a:rect r="r" b="b" t="t" l="l"/>
              <a:pathLst>
                <a:path h="203200" w="20881087">
                  <a:moveTo>
                    <a:pt x="0" y="0"/>
                  </a:moveTo>
                  <a:lnTo>
                    <a:pt x="20881087" y="0"/>
                  </a:lnTo>
                  <a:lnTo>
                    <a:pt x="20881087" y="203200"/>
                  </a:lnTo>
                  <a:lnTo>
                    <a:pt x="0" y="203200"/>
                  </a:lnTo>
                  <a:close/>
                </a:path>
              </a:pathLst>
            </a:custGeom>
            <a:solidFill>
              <a:srgbClr val="A67C59"/>
            </a:solidFill>
          </p:spPr>
        </p:sp>
      </p:grpSp>
      <p:sp>
        <p:nvSpPr>
          <p:cNvPr name="Freeform 9" id="9"/>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0" id="10"/>
          <p:cNvGrpSpPr/>
          <p:nvPr/>
        </p:nvGrpSpPr>
        <p:grpSpPr>
          <a:xfrm rot="0">
            <a:off x="152400" y="9394217"/>
            <a:ext cx="3809868" cy="625179"/>
            <a:chOff x="0" y="0"/>
            <a:chExt cx="5079824" cy="833572"/>
          </a:xfrm>
        </p:grpSpPr>
        <p:sp>
          <p:nvSpPr>
            <p:cNvPr name="Freeform 11" id="11"/>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9"/>
              <a:stretch>
                <a:fillRect l="0" t="-239" r="0" b="-233"/>
              </a:stretch>
            </a:blipFill>
          </p:spPr>
        </p:sp>
      </p:grpSp>
      <p:grpSp>
        <p:nvGrpSpPr>
          <p:cNvPr name="Group 12" id="12"/>
          <p:cNvGrpSpPr/>
          <p:nvPr/>
        </p:nvGrpSpPr>
        <p:grpSpPr>
          <a:xfrm rot="0">
            <a:off x="8311149" y="9509157"/>
            <a:ext cx="38100" cy="392809"/>
            <a:chOff x="0" y="0"/>
            <a:chExt cx="50800" cy="523745"/>
          </a:xfrm>
        </p:grpSpPr>
        <p:sp>
          <p:nvSpPr>
            <p:cNvPr name="Freeform 13" id="13"/>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4" id="14"/>
          <p:cNvGrpSpPr/>
          <p:nvPr/>
        </p:nvGrpSpPr>
        <p:grpSpPr>
          <a:xfrm rot="0">
            <a:off x="10715459" y="9488389"/>
            <a:ext cx="38100" cy="392809"/>
            <a:chOff x="0" y="0"/>
            <a:chExt cx="50800" cy="523745"/>
          </a:xfrm>
        </p:grpSpPr>
        <p:sp>
          <p:nvSpPr>
            <p:cNvPr name="Freeform 15" id="1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6" id="16"/>
          <p:cNvSpPr txBox="true"/>
          <p:nvPr/>
        </p:nvSpPr>
        <p:spPr>
          <a:xfrm rot="0">
            <a:off x="1313575" y="1685381"/>
            <a:ext cx="11507951" cy="1716745"/>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Neelaka Nilakshana</a:t>
            </a:r>
          </a:p>
        </p:txBody>
      </p:sp>
      <p:sp>
        <p:nvSpPr>
          <p:cNvPr name="TextBox 17" id="17"/>
          <p:cNvSpPr txBox="true"/>
          <p:nvPr/>
        </p:nvSpPr>
        <p:spPr>
          <a:xfrm rot="0">
            <a:off x="1583269" y="3271197"/>
            <a:ext cx="3659237" cy="982345"/>
          </a:xfrm>
          <a:prstGeom prst="rect">
            <a:avLst/>
          </a:prstGeom>
        </p:spPr>
        <p:txBody>
          <a:bodyPr anchor="t" rtlCol="false" tIns="0" lIns="0" bIns="0" rIns="0">
            <a:spAutoFit/>
          </a:bodyPr>
          <a:lstStyle/>
          <a:p>
            <a:pPr algn="ctr">
              <a:lnSpc>
                <a:spcPts val="7278"/>
              </a:lnSpc>
            </a:pPr>
            <a:r>
              <a:rPr lang="en-US" sz="5198" b="true">
                <a:solidFill>
                  <a:srgbClr val="606060"/>
                </a:solidFill>
                <a:latin typeface="Canva Sans Bold"/>
                <a:ea typeface="Canva Sans Bold"/>
                <a:cs typeface="Canva Sans Bold"/>
                <a:sym typeface="Canva Sans Bold"/>
              </a:rPr>
              <a:t>IT21175602</a:t>
            </a:r>
          </a:p>
        </p:txBody>
      </p:sp>
      <p:sp>
        <p:nvSpPr>
          <p:cNvPr name="TextBox 18" id="18"/>
          <p:cNvSpPr txBox="true"/>
          <p:nvPr/>
        </p:nvSpPr>
        <p:spPr>
          <a:xfrm rot="0">
            <a:off x="5459562" y="4864319"/>
            <a:ext cx="6427638" cy="982345"/>
          </a:xfrm>
          <a:prstGeom prst="rect">
            <a:avLst/>
          </a:prstGeom>
        </p:spPr>
        <p:txBody>
          <a:bodyPr anchor="t" rtlCol="false" tIns="0" lIns="0" bIns="0" rIns="0">
            <a:spAutoFit/>
          </a:bodyPr>
          <a:lstStyle/>
          <a:p>
            <a:pPr algn="ctr">
              <a:lnSpc>
                <a:spcPts val="7278"/>
              </a:lnSpc>
            </a:pPr>
            <a:r>
              <a:rPr lang="en-US" sz="5198" b="true">
                <a:solidFill>
                  <a:srgbClr val="A67C59"/>
                </a:solidFill>
                <a:latin typeface="Canva Sans Bold"/>
                <a:ea typeface="Canva Sans Bold"/>
                <a:cs typeface="Canva Sans Bold"/>
                <a:sym typeface="Canva Sans Bold"/>
              </a:rPr>
              <a:t>H.A.N Nilakshana</a:t>
            </a:r>
          </a:p>
        </p:txBody>
      </p:sp>
      <p:sp>
        <p:nvSpPr>
          <p:cNvPr name="TextBox 19" id="19"/>
          <p:cNvSpPr txBox="true"/>
          <p:nvPr/>
        </p:nvSpPr>
        <p:spPr>
          <a:xfrm rot="0">
            <a:off x="2157859" y="5827614"/>
            <a:ext cx="14531692" cy="647065"/>
          </a:xfrm>
          <a:prstGeom prst="rect">
            <a:avLst/>
          </a:prstGeom>
        </p:spPr>
        <p:txBody>
          <a:bodyPr anchor="t" rtlCol="false" tIns="0" lIns="0" bIns="0" rIns="0">
            <a:spAutoFit/>
          </a:bodyPr>
          <a:lstStyle/>
          <a:p>
            <a:pPr algn="ctr">
              <a:lnSpc>
                <a:spcPts val="4759"/>
              </a:lnSpc>
            </a:pPr>
            <a:r>
              <a:rPr lang="en-US" sz="3399">
                <a:solidFill>
                  <a:srgbClr val="A67C59"/>
                </a:solidFill>
                <a:latin typeface="Canva Sans"/>
                <a:ea typeface="Canva Sans"/>
                <a:cs typeface="Canva Sans"/>
                <a:sym typeface="Canva Sans"/>
              </a:rPr>
              <a:t>BSc (Hons) in information Technology Specializing in cyber security</a:t>
            </a:r>
          </a:p>
        </p:txBody>
      </p:sp>
      <p:sp>
        <p:nvSpPr>
          <p:cNvPr name="TextBox 20" id="20"/>
          <p:cNvSpPr txBox="true"/>
          <p:nvPr/>
        </p:nvSpPr>
        <p:spPr>
          <a:xfrm rot="0">
            <a:off x="1237375" y="8217754"/>
            <a:ext cx="15813251" cy="581000"/>
          </a:xfrm>
          <a:prstGeom prst="rect">
            <a:avLst/>
          </a:prstGeom>
        </p:spPr>
        <p:txBody>
          <a:bodyPr anchor="t" rtlCol="false" tIns="0" lIns="0" bIns="0" rIns="0">
            <a:spAutoFit/>
          </a:bodyPr>
          <a:lstStyle/>
          <a:p>
            <a:pPr algn="ctr">
              <a:lnSpc>
                <a:spcPts val="4559"/>
              </a:lnSpc>
            </a:pPr>
            <a:r>
              <a:rPr lang="en-US" sz="3799">
                <a:solidFill>
                  <a:srgbClr val="000000"/>
                </a:solidFill>
                <a:latin typeface="Norwester"/>
                <a:ea typeface="Norwester"/>
                <a:cs typeface="Norwester"/>
                <a:sym typeface="Norwester"/>
              </a:rPr>
              <a:t>Mitigating Brute Force Attacks and browser security</a:t>
            </a:r>
          </a:p>
        </p:txBody>
      </p:sp>
      <p:sp>
        <p:nvSpPr>
          <p:cNvPr name="TextBox 21" id="21"/>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07</a:t>
            </a:r>
          </a:p>
        </p:txBody>
      </p:sp>
      <p:sp>
        <p:nvSpPr>
          <p:cNvPr name="TextBox 22" id="22"/>
          <p:cNvSpPr txBox="true"/>
          <p:nvPr/>
        </p:nvSpPr>
        <p:spPr>
          <a:xfrm rot="0">
            <a:off x="8615986" y="9402664"/>
            <a:ext cx="1816664"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IT21175602</a:t>
            </a:r>
          </a:p>
        </p:txBody>
      </p:sp>
      <p:sp>
        <p:nvSpPr>
          <p:cNvPr name="TextBox 23" id="23"/>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4" id="24"/>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Nilakshana H.A.N</a:t>
            </a:r>
          </a:p>
        </p:txBody>
      </p:sp>
      <p:sp>
        <p:nvSpPr>
          <p:cNvPr name="TextBox 25" id="25"/>
          <p:cNvSpPr txBox="true"/>
          <p:nvPr/>
        </p:nvSpPr>
        <p:spPr>
          <a:xfrm rot="0">
            <a:off x="13660265" y="9465502"/>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251399" y="194547"/>
            <a:ext cx="1554601" cy="1419763"/>
            <a:chOff x="0" y="0"/>
            <a:chExt cx="2072801" cy="1893017"/>
          </a:xfrm>
        </p:grpSpPr>
        <p:sp>
          <p:nvSpPr>
            <p:cNvPr name="Freeform 3" id="3"/>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sp>
        <p:nvSpPr>
          <p:cNvPr name="Freeform 4" id="4"/>
          <p:cNvSpPr/>
          <p:nvPr/>
        </p:nvSpPr>
        <p:spPr>
          <a:xfrm flipH="false" flipV="false" rot="0">
            <a:off x="0" y="1859791"/>
            <a:ext cx="1327252" cy="8850392"/>
          </a:xfrm>
          <a:custGeom>
            <a:avLst/>
            <a:gdLst/>
            <a:ahLst/>
            <a:cxnLst/>
            <a:rect r="r" b="b" t="t" l="l"/>
            <a:pathLst>
              <a:path h="8850392" w="1327252">
                <a:moveTo>
                  <a:pt x="0" y="0"/>
                </a:moveTo>
                <a:lnTo>
                  <a:pt x="1327252" y="0"/>
                </a:lnTo>
                <a:lnTo>
                  <a:pt x="1327252" y="8850392"/>
                </a:lnTo>
                <a:lnTo>
                  <a:pt x="0" y="88503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1003238" y="1764558"/>
            <a:ext cx="6279874" cy="2654707"/>
            <a:chOff x="0" y="0"/>
            <a:chExt cx="8373165" cy="3539609"/>
          </a:xfrm>
        </p:grpSpPr>
        <p:sp>
          <p:nvSpPr>
            <p:cNvPr name="Freeform 6" id="6"/>
            <p:cNvSpPr/>
            <p:nvPr/>
          </p:nvSpPr>
          <p:spPr>
            <a:xfrm flipH="false" flipV="false" rot="0">
              <a:off x="31750" y="31750"/>
              <a:ext cx="8309610" cy="3476117"/>
            </a:xfrm>
            <a:custGeom>
              <a:avLst/>
              <a:gdLst/>
              <a:ahLst/>
              <a:cxnLst/>
              <a:rect r="r" b="b" t="t" l="l"/>
              <a:pathLst>
                <a:path h="3476117" w="8309610">
                  <a:moveTo>
                    <a:pt x="0" y="0"/>
                  </a:moveTo>
                  <a:lnTo>
                    <a:pt x="8309610" y="0"/>
                  </a:lnTo>
                  <a:lnTo>
                    <a:pt x="8309610" y="3476117"/>
                  </a:lnTo>
                  <a:lnTo>
                    <a:pt x="0" y="3476117"/>
                  </a:lnTo>
                  <a:lnTo>
                    <a:pt x="0" y="0"/>
                  </a:lnTo>
                  <a:close/>
                </a:path>
              </a:pathLst>
            </a:custGeom>
            <a:blipFill>
              <a:blip r:embed="rId6"/>
              <a:stretch>
                <a:fillRect l="0" t="-17150" r="0" b="-17150"/>
              </a:stretch>
            </a:blipFill>
          </p:spPr>
        </p:sp>
        <p:sp>
          <p:nvSpPr>
            <p:cNvPr name="Freeform 7" id="7"/>
            <p:cNvSpPr/>
            <p:nvPr/>
          </p:nvSpPr>
          <p:spPr>
            <a:xfrm flipH="false" flipV="false" rot="0">
              <a:off x="0" y="0"/>
              <a:ext cx="8373110" cy="3539617"/>
            </a:xfrm>
            <a:custGeom>
              <a:avLst/>
              <a:gdLst/>
              <a:ahLst/>
              <a:cxnLst/>
              <a:rect r="r" b="b" t="t" l="l"/>
              <a:pathLst>
                <a:path h="3539617" w="8373110">
                  <a:moveTo>
                    <a:pt x="31750" y="0"/>
                  </a:moveTo>
                  <a:lnTo>
                    <a:pt x="8341360" y="0"/>
                  </a:lnTo>
                  <a:cubicBezTo>
                    <a:pt x="8358886" y="0"/>
                    <a:pt x="8373110" y="14224"/>
                    <a:pt x="8373110" y="31750"/>
                  </a:cubicBezTo>
                  <a:lnTo>
                    <a:pt x="8373110" y="3507867"/>
                  </a:lnTo>
                  <a:cubicBezTo>
                    <a:pt x="8373110" y="3525393"/>
                    <a:pt x="8358886" y="3539617"/>
                    <a:pt x="8341360" y="3539617"/>
                  </a:cubicBezTo>
                  <a:lnTo>
                    <a:pt x="31750" y="3539617"/>
                  </a:lnTo>
                  <a:cubicBezTo>
                    <a:pt x="14224" y="3539617"/>
                    <a:pt x="0" y="3525393"/>
                    <a:pt x="0" y="3507867"/>
                  </a:cubicBezTo>
                  <a:lnTo>
                    <a:pt x="0" y="31750"/>
                  </a:lnTo>
                  <a:cubicBezTo>
                    <a:pt x="0" y="14224"/>
                    <a:pt x="14224" y="0"/>
                    <a:pt x="31750" y="0"/>
                  </a:cubicBezTo>
                  <a:moveTo>
                    <a:pt x="31750" y="63500"/>
                  </a:moveTo>
                  <a:lnTo>
                    <a:pt x="31750" y="31750"/>
                  </a:lnTo>
                  <a:lnTo>
                    <a:pt x="63500" y="31750"/>
                  </a:lnTo>
                  <a:lnTo>
                    <a:pt x="63500" y="3507867"/>
                  </a:lnTo>
                  <a:lnTo>
                    <a:pt x="31750" y="3507867"/>
                  </a:lnTo>
                  <a:lnTo>
                    <a:pt x="31750" y="3476117"/>
                  </a:lnTo>
                  <a:lnTo>
                    <a:pt x="8341360" y="3476117"/>
                  </a:lnTo>
                  <a:lnTo>
                    <a:pt x="8341360" y="3507867"/>
                  </a:lnTo>
                  <a:lnTo>
                    <a:pt x="8309610" y="3507867"/>
                  </a:lnTo>
                  <a:lnTo>
                    <a:pt x="8309610" y="31750"/>
                  </a:lnTo>
                  <a:lnTo>
                    <a:pt x="8341360" y="31750"/>
                  </a:lnTo>
                  <a:lnTo>
                    <a:pt x="8341360" y="63500"/>
                  </a:lnTo>
                  <a:lnTo>
                    <a:pt x="31750" y="63500"/>
                  </a:lnTo>
                  <a:close/>
                </a:path>
              </a:pathLst>
            </a:custGeom>
            <a:solidFill>
              <a:srgbClr val="000000"/>
            </a:solidFill>
          </p:spPr>
        </p:sp>
      </p:grpSp>
      <p:grpSp>
        <p:nvGrpSpPr>
          <p:cNvPr name="Group 8" id="8"/>
          <p:cNvGrpSpPr/>
          <p:nvPr/>
        </p:nvGrpSpPr>
        <p:grpSpPr>
          <a:xfrm rot="0">
            <a:off x="10993714" y="4574592"/>
            <a:ext cx="6298924" cy="3963297"/>
            <a:chOff x="0" y="0"/>
            <a:chExt cx="8398565" cy="5284396"/>
          </a:xfrm>
        </p:grpSpPr>
        <p:sp>
          <p:nvSpPr>
            <p:cNvPr name="Freeform 9" id="9"/>
            <p:cNvSpPr/>
            <p:nvPr/>
          </p:nvSpPr>
          <p:spPr>
            <a:xfrm flipH="false" flipV="false" rot="0">
              <a:off x="44450" y="44450"/>
              <a:ext cx="8309610" cy="5195443"/>
            </a:xfrm>
            <a:custGeom>
              <a:avLst/>
              <a:gdLst/>
              <a:ahLst/>
              <a:cxnLst/>
              <a:rect r="r" b="b" t="t" l="l"/>
              <a:pathLst>
                <a:path h="5195443" w="8309610">
                  <a:moveTo>
                    <a:pt x="0" y="0"/>
                  </a:moveTo>
                  <a:lnTo>
                    <a:pt x="8309610" y="0"/>
                  </a:lnTo>
                  <a:lnTo>
                    <a:pt x="8309610" y="5195443"/>
                  </a:lnTo>
                  <a:lnTo>
                    <a:pt x="0" y="5195443"/>
                  </a:lnTo>
                  <a:lnTo>
                    <a:pt x="0" y="0"/>
                  </a:lnTo>
                  <a:close/>
                </a:path>
              </a:pathLst>
            </a:custGeom>
            <a:blipFill>
              <a:blip r:embed="rId7"/>
              <a:stretch>
                <a:fillRect l="-6844" t="0" r="-17541" b="-12854"/>
              </a:stretch>
            </a:blipFill>
          </p:spPr>
        </p:sp>
        <p:sp>
          <p:nvSpPr>
            <p:cNvPr name="Freeform 10" id="10"/>
            <p:cNvSpPr/>
            <p:nvPr/>
          </p:nvSpPr>
          <p:spPr>
            <a:xfrm flipH="false" flipV="false" rot="0">
              <a:off x="0" y="0"/>
              <a:ext cx="8398510" cy="5284343"/>
            </a:xfrm>
            <a:custGeom>
              <a:avLst/>
              <a:gdLst/>
              <a:ahLst/>
              <a:cxnLst/>
              <a:rect r="r" b="b" t="t" l="l"/>
              <a:pathLst>
                <a:path h="5284343" w="8398510">
                  <a:moveTo>
                    <a:pt x="44450" y="0"/>
                  </a:moveTo>
                  <a:lnTo>
                    <a:pt x="8354060" y="0"/>
                  </a:lnTo>
                  <a:cubicBezTo>
                    <a:pt x="8378571" y="0"/>
                    <a:pt x="8398510" y="19939"/>
                    <a:pt x="8398510" y="44450"/>
                  </a:cubicBezTo>
                  <a:lnTo>
                    <a:pt x="8398510" y="5239893"/>
                  </a:lnTo>
                  <a:cubicBezTo>
                    <a:pt x="8398510" y="5264404"/>
                    <a:pt x="8378571" y="5284343"/>
                    <a:pt x="8354060" y="5284343"/>
                  </a:cubicBezTo>
                  <a:lnTo>
                    <a:pt x="44450" y="5284343"/>
                  </a:lnTo>
                  <a:cubicBezTo>
                    <a:pt x="19939" y="5284343"/>
                    <a:pt x="0" y="5264404"/>
                    <a:pt x="0" y="5239893"/>
                  </a:cubicBezTo>
                  <a:lnTo>
                    <a:pt x="0" y="44450"/>
                  </a:lnTo>
                  <a:cubicBezTo>
                    <a:pt x="0" y="19939"/>
                    <a:pt x="19939" y="0"/>
                    <a:pt x="44450" y="0"/>
                  </a:cubicBezTo>
                  <a:moveTo>
                    <a:pt x="44450" y="88900"/>
                  </a:moveTo>
                  <a:lnTo>
                    <a:pt x="44450" y="44450"/>
                  </a:lnTo>
                  <a:lnTo>
                    <a:pt x="88900" y="44450"/>
                  </a:lnTo>
                  <a:lnTo>
                    <a:pt x="88900" y="5239893"/>
                  </a:lnTo>
                  <a:lnTo>
                    <a:pt x="44450" y="5239893"/>
                  </a:lnTo>
                  <a:lnTo>
                    <a:pt x="44450" y="5195443"/>
                  </a:lnTo>
                  <a:lnTo>
                    <a:pt x="8354060" y="5195443"/>
                  </a:lnTo>
                  <a:lnTo>
                    <a:pt x="8354060" y="5239893"/>
                  </a:lnTo>
                  <a:lnTo>
                    <a:pt x="8309610" y="5239893"/>
                  </a:lnTo>
                  <a:lnTo>
                    <a:pt x="8309610" y="44450"/>
                  </a:lnTo>
                  <a:lnTo>
                    <a:pt x="8354060" y="44450"/>
                  </a:lnTo>
                  <a:lnTo>
                    <a:pt x="8354060" y="88900"/>
                  </a:lnTo>
                  <a:lnTo>
                    <a:pt x="44450" y="88900"/>
                  </a:lnTo>
                  <a:close/>
                </a:path>
              </a:pathLst>
            </a:custGeom>
            <a:solidFill>
              <a:srgbClr val="000000"/>
            </a:solidFill>
          </p:spPr>
        </p:sp>
      </p:grpSp>
      <p:sp>
        <p:nvSpPr>
          <p:cNvPr name="Freeform 11" id="11"/>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12" id="12"/>
          <p:cNvGrpSpPr/>
          <p:nvPr/>
        </p:nvGrpSpPr>
        <p:grpSpPr>
          <a:xfrm rot="0">
            <a:off x="152400" y="9394217"/>
            <a:ext cx="3809868" cy="625179"/>
            <a:chOff x="0" y="0"/>
            <a:chExt cx="5079824" cy="833572"/>
          </a:xfrm>
        </p:grpSpPr>
        <p:sp>
          <p:nvSpPr>
            <p:cNvPr name="Freeform 13" id="13"/>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10"/>
              <a:stretch>
                <a:fillRect l="0" t="-239" r="0" b="-233"/>
              </a:stretch>
            </a:blipFill>
          </p:spPr>
        </p:sp>
      </p:grpSp>
      <p:grpSp>
        <p:nvGrpSpPr>
          <p:cNvPr name="Group 14" id="14"/>
          <p:cNvGrpSpPr/>
          <p:nvPr/>
        </p:nvGrpSpPr>
        <p:grpSpPr>
          <a:xfrm rot="0">
            <a:off x="8311149" y="9509157"/>
            <a:ext cx="38100" cy="392809"/>
            <a:chOff x="0" y="0"/>
            <a:chExt cx="50800" cy="523745"/>
          </a:xfrm>
        </p:grpSpPr>
        <p:sp>
          <p:nvSpPr>
            <p:cNvPr name="Freeform 15" id="15"/>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6" id="16"/>
          <p:cNvGrpSpPr/>
          <p:nvPr/>
        </p:nvGrpSpPr>
        <p:grpSpPr>
          <a:xfrm rot="0">
            <a:off x="10715459" y="9488389"/>
            <a:ext cx="38100" cy="392809"/>
            <a:chOff x="0" y="0"/>
            <a:chExt cx="50800" cy="523745"/>
          </a:xfrm>
        </p:grpSpPr>
        <p:sp>
          <p:nvSpPr>
            <p:cNvPr name="Freeform 17" id="17"/>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8" id="18"/>
          <p:cNvSpPr txBox="true"/>
          <p:nvPr/>
        </p:nvSpPr>
        <p:spPr>
          <a:xfrm rot="0">
            <a:off x="2476752" y="2996661"/>
            <a:ext cx="5224188" cy="916305"/>
          </a:xfrm>
          <a:prstGeom prst="rect">
            <a:avLst/>
          </a:prstGeom>
        </p:spPr>
        <p:txBody>
          <a:bodyPr anchor="t" rtlCol="false" tIns="0" lIns="0" bIns="0" rIns="0">
            <a:spAutoFit/>
          </a:bodyPr>
          <a:lstStyle/>
          <a:p>
            <a:pPr algn="l">
              <a:lnSpc>
                <a:spcPts val="6719"/>
              </a:lnSpc>
            </a:pPr>
            <a:r>
              <a:rPr lang="en-US" b="true" sz="4800" u="sng">
                <a:solidFill>
                  <a:srgbClr val="1D1D1F"/>
                </a:solidFill>
                <a:latin typeface="Raleway Heavy"/>
                <a:ea typeface="Raleway Heavy"/>
                <a:cs typeface="Raleway Heavy"/>
                <a:sym typeface="Raleway Heavy"/>
              </a:rPr>
              <a:t>BACKGROUND</a:t>
            </a:r>
          </a:p>
        </p:txBody>
      </p:sp>
      <p:sp>
        <p:nvSpPr>
          <p:cNvPr name="TextBox 19" id="19"/>
          <p:cNvSpPr txBox="true"/>
          <p:nvPr/>
        </p:nvSpPr>
        <p:spPr>
          <a:xfrm rot="0">
            <a:off x="1628725" y="4347402"/>
            <a:ext cx="9063516" cy="3000375"/>
          </a:xfrm>
          <a:prstGeom prst="rect">
            <a:avLst/>
          </a:prstGeom>
        </p:spPr>
        <p:txBody>
          <a:bodyPr anchor="t" rtlCol="false" tIns="0" lIns="0" bIns="0" rIns="0">
            <a:spAutoFit/>
          </a:bodyPr>
          <a:lstStyle/>
          <a:p>
            <a:pPr algn="l">
              <a:lnSpc>
                <a:spcPts val="2640"/>
              </a:lnSpc>
            </a:pPr>
            <a:r>
              <a:rPr lang="en-US" sz="2200" b="true">
                <a:solidFill>
                  <a:srgbClr val="1D1D1F"/>
                </a:solidFill>
                <a:latin typeface="Garet Bold"/>
                <a:ea typeface="Garet Bold"/>
                <a:cs typeface="Garet Bold"/>
                <a:sym typeface="Garet Bold"/>
              </a:rPr>
              <a:t>What is the Rate Limiting technique in mitigating brute force attacks?</a:t>
            </a:r>
          </a:p>
          <a:p>
            <a:pPr algn="l">
              <a:lnSpc>
                <a:spcPts val="2640"/>
              </a:lnSpc>
            </a:pPr>
          </a:p>
          <a:p>
            <a:pPr algn="l">
              <a:lnSpc>
                <a:spcPts val="2640"/>
              </a:lnSpc>
            </a:pPr>
            <a:r>
              <a:rPr lang="en-US" sz="2200">
                <a:solidFill>
                  <a:srgbClr val="1D1D1F"/>
                </a:solidFill>
                <a:latin typeface="Garet"/>
                <a:ea typeface="Garet"/>
                <a:cs typeface="Garet"/>
                <a:sym typeface="Garet"/>
              </a:rPr>
              <a:t>Rate limiting is a security mechanism that restricts the number of attempts or requests made by a user or an IP address within a specified time frame. It is commonly used to mitigate brute force attacks by limiting login attempts and preventing malicious users from trying numerous password combinations in a short period.</a:t>
            </a:r>
          </a:p>
        </p:txBody>
      </p:sp>
      <p:sp>
        <p:nvSpPr>
          <p:cNvPr name="TextBox 20" id="20"/>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08</a:t>
            </a:r>
          </a:p>
        </p:txBody>
      </p:sp>
      <p:sp>
        <p:nvSpPr>
          <p:cNvPr name="TextBox 21" id="21"/>
          <p:cNvSpPr txBox="true"/>
          <p:nvPr/>
        </p:nvSpPr>
        <p:spPr>
          <a:xfrm rot="0">
            <a:off x="8610602" y="9402664"/>
            <a:ext cx="1822048"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IT21175602</a:t>
            </a:r>
          </a:p>
        </p:txBody>
      </p:sp>
      <p:sp>
        <p:nvSpPr>
          <p:cNvPr name="TextBox 22" id="22"/>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23" id="23"/>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Nilakshana H.A.N</a:t>
            </a:r>
          </a:p>
        </p:txBody>
      </p:sp>
      <p:sp>
        <p:nvSpPr>
          <p:cNvPr name="TextBox 24" id="24"/>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0" y="-240746"/>
            <a:ext cx="18288000" cy="10527746"/>
            <a:chOff x="0" y="0"/>
            <a:chExt cx="24384000" cy="14036995"/>
          </a:xfrm>
        </p:grpSpPr>
        <p:sp>
          <p:nvSpPr>
            <p:cNvPr name="Freeform 3" id="3"/>
            <p:cNvSpPr/>
            <p:nvPr/>
          </p:nvSpPr>
          <p:spPr>
            <a:xfrm flipH="false" flipV="false" rot="0">
              <a:off x="0" y="0"/>
              <a:ext cx="24384000" cy="14037056"/>
            </a:xfrm>
            <a:custGeom>
              <a:avLst/>
              <a:gdLst/>
              <a:ahLst/>
              <a:cxnLst/>
              <a:rect r="r" b="b" t="t" l="l"/>
              <a:pathLst>
                <a:path h="14037056" w="24384000">
                  <a:moveTo>
                    <a:pt x="0" y="0"/>
                  </a:moveTo>
                  <a:lnTo>
                    <a:pt x="24384000" y="0"/>
                  </a:lnTo>
                  <a:lnTo>
                    <a:pt x="24384000" y="14037056"/>
                  </a:lnTo>
                  <a:lnTo>
                    <a:pt x="0" y="14037056"/>
                  </a:lnTo>
                  <a:lnTo>
                    <a:pt x="0" y="0"/>
                  </a:lnTo>
                  <a:close/>
                </a:path>
              </a:pathLst>
            </a:custGeom>
            <a:blipFill>
              <a:blip r:embed="rId2"/>
              <a:stretch>
                <a:fillRect l="0" t="-7904" r="0" b="-7903"/>
              </a:stretch>
            </a:blipFill>
          </p:spPr>
        </p:sp>
      </p:grpSp>
      <p:grpSp>
        <p:nvGrpSpPr>
          <p:cNvPr name="Group 4" id="4"/>
          <p:cNvGrpSpPr/>
          <p:nvPr/>
        </p:nvGrpSpPr>
        <p:grpSpPr>
          <a:xfrm rot="0">
            <a:off x="251399" y="194547"/>
            <a:ext cx="1554601" cy="1419763"/>
            <a:chOff x="0" y="0"/>
            <a:chExt cx="2072801" cy="1893017"/>
          </a:xfrm>
        </p:grpSpPr>
        <p:sp>
          <p:nvSpPr>
            <p:cNvPr name="Freeform 5" id="5"/>
            <p:cNvSpPr/>
            <p:nvPr/>
          </p:nvSpPr>
          <p:spPr>
            <a:xfrm flipH="false" flipV="false" rot="0">
              <a:off x="0" y="0"/>
              <a:ext cx="2072767" cy="1893062"/>
            </a:xfrm>
            <a:custGeom>
              <a:avLst/>
              <a:gdLst/>
              <a:ahLst/>
              <a:cxnLst/>
              <a:rect r="r" b="b" t="t" l="l"/>
              <a:pathLst>
                <a:path h="1893062" w="2072767">
                  <a:moveTo>
                    <a:pt x="0" y="0"/>
                  </a:moveTo>
                  <a:lnTo>
                    <a:pt x="2072767" y="0"/>
                  </a:lnTo>
                  <a:lnTo>
                    <a:pt x="2072767" y="1893062"/>
                  </a:lnTo>
                  <a:lnTo>
                    <a:pt x="0" y="1893062"/>
                  </a:lnTo>
                  <a:lnTo>
                    <a:pt x="0" y="0"/>
                  </a:lnTo>
                  <a:close/>
                </a:path>
              </a:pathLst>
            </a:custGeom>
            <a:blipFill>
              <a:blip r:embed="rId3"/>
              <a:stretch>
                <a:fillRect l="-23104" t="0" r="-23104" b="0"/>
              </a:stretch>
            </a:blipFill>
          </p:spPr>
        </p:sp>
      </p:grpSp>
      <p:sp>
        <p:nvSpPr>
          <p:cNvPr name="Freeform 6" id="6"/>
          <p:cNvSpPr/>
          <p:nvPr/>
        </p:nvSpPr>
        <p:spPr>
          <a:xfrm flipH="false" flipV="false" rot="0">
            <a:off x="0" y="9017696"/>
            <a:ext cx="18288000" cy="1234253"/>
          </a:xfrm>
          <a:custGeom>
            <a:avLst/>
            <a:gdLst/>
            <a:ahLst/>
            <a:cxnLst/>
            <a:rect r="r" b="b" t="t" l="l"/>
            <a:pathLst>
              <a:path h="1234253" w="18288000">
                <a:moveTo>
                  <a:pt x="0" y="0"/>
                </a:moveTo>
                <a:lnTo>
                  <a:pt x="18288000" y="0"/>
                </a:lnTo>
                <a:lnTo>
                  <a:pt x="18288000" y="1234253"/>
                </a:lnTo>
                <a:lnTo>
                  <a:pt x="0" y="12342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2400" y="9394217"/>
            <a:ext cx="3809868" cy="625179"/>
            <a:chOff x="0" y="0"/>
            <a:chExt cx="5079824" cy="833572"/>
          </a:xfrm>
        </p:grpSpPr>
        <p:sp>
          <p:nvSpPr>
            <p:cNvPr name="Freeform 8" id="8"/>
            <p:cNvSpPr/>
            <p:nvPr/>
          </p:nvSpPr>
          <p:spPr>
            <a:xfrm flipH="false" flipV="false" rot="0">
              <a:off x="0" y="0"/>
              <a:ext cx="5079873" cy="833628"/>
            </a:xfrm>
            <a:custGeom>
              <a:avLst/>
              <a:gdLst/>
              <a:ahLst/>
              <a:cxnLst/>
              <a:rect r="r" b="b" t="t" l="l"/>
              <a:pathLst>
                <a:path h="833628" w="5079873">
                  <a:moveTo>
                    <a:pt x="0" y="0"/>
                  </a:moveTo>
                  <a:lnTo>
                    <a:pt x="5079873" y="0"/>
                  </a:lnTo>
                  <a:lnTo>
                    <a:pt x="5079873" y="833628"/>
                  </a:lnTo>
                  <a:lnTo>
                    <a:pt x="0" y="833628"/>
                  </a:lnTo>
                  <a:lnTo>
                    <a:pt x="0" y="0"/>
                  </a:lnTo>
                  <a:close/>
                </a:path>
              </a:pathLst>
            </a:custGeom>
            <a:blipFill>
              <a:blip r:embed="rId6"/>
              <a:stretch>
                <a:fillRect l="0" t="-239" r="0" b="-233"/>
              </a:stretch>
            </a:blipFill>
          </p:spPr>
        </p:sp>
      </p:grpSp>
      <p:grpSp>
        <p:nvGrpSpPr>
          <p:cNvPr name="Group 9" id="9"/>
          <p:cNvGrpSpPr/>
          <p:nvPr/>
        </p:nvGrpSpPr>
        <p:grpSpPr>
          <a:xfrm rot="0">
            <a:off x="8311149" y="9509157"/>
            <a:ext cx="38100" cy="392809"/>
            <a:chOff x="0" y="0"/>
            <a:chExt cx="50800" cy="523745"/>
          </a:xfrm>
        </p:grpSpPr>
        <p:sp>
          <p:nvSpPr>
            <p:cNvPr name="Freeform 10" id="10"/>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grpSp>
        <p:nvGrpSpPr>
          <p:cNvPr name="Group 11" id="11"/>
          <p:cNvGrpSpPr/>
          <p:nvPr/>
        </p:nvGrpSpPr>
        <p:grpSpPr>
          <a:xfrm rot="0">
            <a:off x="10715459" y="9488389"/>
            <a:ext cx="38100" cy="392809"/>
            <a:chOff x="0" y="0"/>
            <a:chExt cx="50800" cy="523745"/>
          </a:xfrm>
        </p:grpSpPr>
        <p:sp>
          <p:nvSpPr>
            <p:cNvPr name="Freeform 12" id="12"/>
            <p:cNvSpPr/>
            <p:nvPr/>
          </p:nvSpPr>
          <p:spPr>
            <a:xfrm flipH="false" flipV="false" rot="0">
              <a:off x="0" y="25400"/>
              <a:ext cx="50800" cy="472948"/>
            </a:xfrm>
            <a:custGeom>
              <a:avLst/>
              <a:gdLst/>
              <a:ahLst/>
              <a:cxnLst/>
              <a:rect r="r" b="b" t="t" l="l"/>
              <a:pathLst>
                <a:path h="472948" w="50800">
                  <a:moveTo>
                    <a:pt x="50800" y="0"/>
                  </a:moveTo>
                  <a:lnTo>
                    <a:pt x="50800" y="472948"/>
                  </a:lnTo>
                  <a:lnTo>
                    <a:pt x="0" y="472948"/>
                  </a:lnTo>
                  <a:lnTo>
                    <a:pt x="0" y="0"/>
                  </a:lnTo>
                  <a:close/>
                </a:path>
              </a:pathLst>
            </a:custGeom>
            <a:solidFill>
              <a:srgbClr val="000000"/>
            </a:solidFill>
          </p:spPr>
        </p:sp>
      </p:grpSp>
      <p:sp>
        <p:nvSpPr>
          <p:cNvPr name="TextBox 13" id="13"/>
          <p:cNvSpPr txBox="true"/>
          <p:nvPr/>
        </p:nvSpPr>
        <p:spPr>
          <a:xfrm rot="0">
            <a:off x="1653219" y="2373065"/>
            <a:ext cx="6776113" cy="916305"/>
          </a:xfrm>
          <a:prstGeom prst="rect">
            <a:avLst/>
          </a:prstGeom>
        </p:spPr>
        <p:txBody>
          <a:bodyPr anchor="t" rtlCol="false" tIns="0" lIns="0" bIns="0" rIns="0">
            <a:spAutoFit/>
          </a:bodyPr>
          <a:lstStyle/>
          <a:p>
            <a:pPr algn="l">
              <a:lnSpc>
                <a:spcPts val="6719"/>
              </a:lnSpc>
            </a:pPr>
            <a:r>
              <a:rPr lang="en-US" b="true" sz="4800" u="sng">
                <a:solidFill>
                  <a:srgbClr val="FFD98C"/>
                </a:solidFill>
                <a:latin typeface="Raleway Heavy"/>
                <a:ea typeface="Raleway Heavy"/>
                <a:cs typeface="Raleway Heavy"/>
                <a:sym typeface="Raleway Heavy"/>
              </a:rPr>
              <a:t>RESEARCH QUESTION</a:t>
            </a:r>
          </a:p>
        </p:txBody>
      </p:sp>
      <p:sp>
        <p:nvSpPr>
          <p:cNvPr name="TextBox 14" id="14"/>
          <p:cNvSpPr txBox="true"/>
          <p:nvPr/>
        </p:nvSpPr>
        <p:spPr>
          <a:xfrm rot="0">
            <a:off x="1028700" y="4403843"/>
            <a:ext cx="9895328" cy="3610191"/>
          </a:xfrm>
          <a:prstGeom prst="rect">
            <a:avLst/>
          </a:prstGeom>
        </p:spPr>
        <p:txBody>
          <a:bodyPr anchor="t" rtlCol="false" tIns="0" lIns="0" bIns="0" rIns="0">
            <a:spAutoFit/>
          </a:bodyPr>
          <a:lstStyle/>
          <a:p>
            <a:pPr algn="just">
              <a:lnSpc>
                <a:spcPts val="2877"/>
              </a:lnSpc>
            </a:pPr>
            <a:r>
              <a:rPr lang="en-US" sz="2400">
                <a:solidFill>
                  <a:srgbClr val="F7F7F7"/>
                </a:solidFill>
                <a:latin typeface="Garet"/>
                <a:ea typeface="Garet"/>
                <a:cs typeface="Garet"/>
                <a:sym typeface="Garet"/>
              </a:rPr>
              <a:t>how integrating rate limiting and URL filtering techniques can improve cybersecurity by defending against brute force attacks, focusing on balancing security and user experience ?</a:t>
            </a:r>
          </a:p>
          <a:p>
            <a:pPr algn="just">
              <a:lnSpc>
                <a:spcPts val="2877"/>
              </a:lnSpc>
            </a:pPr>
          </a:p>
          <a:p>
            <a:pPr algn="just" marL="518160" indent="-259080" lvl="1">
              <a:lnSpc>
                <a:spcPts val="2879"/>
              </a:lnSpc>
              <a:buFont typeface="Arial"/>
              <a:buChar char="•"/>
            </a:pPr>
            <a:r>
              <a:rPr lang="en-US" sz="2400">
                <a:solidFill>
                  <a:srgbClr val="F7F7F7"/>
                </a:solidFill>
                <a:latin typeface="Garet"/>
                <a:ea typeface="Garet"/>
                <a:cs typeface="Garet"/>
                <a:sym typeface="Garet"/>
              </a:rPr>
              <a:t>Integrating rate limiting and URL filtering enhances cybersecurity by slowing down brute force attacks and blocking malicious URLs, reducing attack success rates. This approach protects systems while minimizing disruptions for legitimate users, balancing security with a smooth user experience.</a:t>
            </a:r>
          </a:p>
        </p:txBody>
      </p:sp>
      <p:sp>
        <p:nvSpPr>
          <p:cNvPr name="TextBox 15" id="15"/>
          <p:cNvSpPr txBox="true"/>
          <p:nvPr/>
        </p:nvSpPr>
        <p:spPr>
          <a:xfrm rot="0">
            <a:off x="17136769" y="9423692"/>
            <a:ext cx="457150" cy="45533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09</a:t>
            </a:r>
          </a:p>
        </p:txBody>
      </p:sp>
      <p:sp>
        <p:nvSpPr>
          <p:cNvPr name="TextBox 16" id="16"/>
          <p:cNvSpPr txBox="true"/>
          <p:nvPr/>
        </p:nvSpPr>
        <p:spPr>
          <a:xfrm rot="0">
            <a:off x="8615986" y="9402665"/>
            <a:ext cx="1816664" cy="47700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IT21175602</a:t>
            </a:r>
          </a:p>
        </p:txBody>
      </p:sp>
      <p:sp>
        <p:nvSpPr>
          <p:cNvPr name="TextBox 17" id="17"/>
          <p:cNvSpPr txBox="true"/>
          <p:nvPr/>
        </p:nvSpPr>
        <p:spPr>
          <a:xfrm rot="0">
            <a:off x="11088523" y="9413334"/>
            <a:ext cx="1914517" cy="479679"/>
          </a:xfrm>
          <a:prstGeom prst="rect">
            <a:avLst/>
          </a:prstGeom>
        </p:spPr>
        <p:txBody>
          <a:bodyPr anchor="t" rtlCol="false" tIns="0" lIns="0" bIns="0" rIns="0">
            <a:spAutoFit/>
          </a:bodyPr>
          <a:lstStyle/>
          <a:p>
            <a:pPr algn="l">
              <a:lnSpc>
                <a:spcPts val="3485"/>
              </a:lnSpc>
            </a:pPr>
            <a:r>
              <a:rPr lang="en-US" sz="2490">
                <a:solidFill>
                  <a:srgbClr val="000000"/>
                </a:solidFill>
                <a:latin typeface="Arimo"/>
                <a:ea typeface="Arimo"/>
                <a:cs typeface="Arimo"/>
                <a:sym typeface="Arimo"/>
              </a:rPr>
              <a:t>R24-25J-003</a:t>
            </a:r>
          </a:p>
        </p:txBody>
      </p:sp>
      <p:sp>
        <p:nvSpPr>
          <p:cNvPr name="TextBox 18" id="18"/>
          <p:cNvSpPr txBox="true"/>
          <p:nvPr/>
        </p:nvSpPr>
        <p:spPr>
          <a:xfrm rot="0">
            <a:off x="4895195" y="9423692"/>
            <a:ext cx="3255439" cy="479777"/>
          </a:xfrm>
          <a:prstGeom prst="rect">
            <a:avLst/>
          </a:prstGeom>
        </p:spPr>
        <p:txBody>
          <a:bodyPr anchor="t" rtlCol="false" tIns="0" lIns="0" bIns="0" rIns="0">
            <a:spAutoFit/>
          </a:bodyPr>
          <a:lstStyle/>
          <a:p>
            <a:pPr algn="l">
              <a:lnSpc>
                <a:spcPts val="3480"/>
              </a:lnSpc>
            </a:pPr>
            <a:r>
              <a:rPr lang="en-US" sz="2485">
                <a:solidFill>
                  <a:srgbClr val="000000"/>
                </a:solidFill>
                <a:latin typeface="Arimo"/>
                <a:ea typeface="Arimo"/>
                <a:cs typeface="Arimo"/>
                <a:sym typeface="Arimo"/>
              </a:rPr>
              <a:t>Nilakshana H.A.N</a:t>
            </a:r>
          </a:p>
        </p:txBody>
      </p:sp>
      <p:sp>
        <p:nvSpPr>
          <p:cNvPr name="TextBox 19" id="19"/>
          <p:cNvSpPr txBox="true"/>
          <p:nvPr/>
        </p:nvSpPr>
        <p:spPr>
          <a:xfrm rot="0">
            <a:off x="13460240" y="9398399"/>
            <a:ext cx="1816664" cy="415696"/>
          </a:xfrm>
          <a:prstGeom prst="rect">
            <a:avLst/>
          </a:prstGeom>
        </p:spPr>
        <p:txBody>
          <a:bodyPr anchor="t" rtlCol="false" tIns="0" lIns="0" bIns="0" rIns="0">
            <a:spAutoFit/>
          </a:bodyPr>
          <a:lstStyle/>
          <a:p>
            <a:pPr algn="ctr">
              <a:lnSpc>
                <a:spcPts val="3339"/>
              </a:lnSpc>
            </a:pPr>
            <a:r>
              <a:rPr lang="en-US" sz="2386">
                <a:solidFill>
                  <a:srgbClr val="000000"/>
                </a:solidFill>
                <a:latin typeface="Arimo"/>
                <a:ea typeface="Arimo"/>
                <a:cs typeface="Arimo"/>
                <a:sym typeface="Arimo"/>
              </a:rPr>
              <a:t>23</a:t>
            </a:r>
            <a:r>
              <a:rPr lang="en-US" sz="2386">
                <a:solidFill>
                  <a:srgbClr val="000000"/>
                </a:solidFill>
                <a:latin typeface="Arimo"/>
                <a:ea typeface="Arimo"/>
                <a:cs typeface="Arimo"/>
                <a:sym typeface="Arimo"/>
              </a:rPr>
              <a:t>/10/2024</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D2C76CD229CDD4285A19EEDA46A2A94" ma:contentTypeVersion="12" ma:contentTypeDescription="Create a new document." ma:contentTypeScope="" ma:versionID="96727191fe4b95221a8f88b70a692cf6">
  <xsd:schema xmlns:xsd="http://www.w3.org/2001/XMLSchema" xmlns:xs="http://www.w3.org/2001/XMLSchema" xmlns:p="http://schemas.microsoft.com/office/2006/metadata/properties" xmlns:ns2="4da6588c-a52b-4d0b-8663-93e0f7ef87c0" xmlns:ns3="db72c12f-87a4-44ab-bbc5-4cc8306b158a" targetNamespace="http://schemas.microsoft.com/office/2006/metadata/properties" ma:root="true" ma:fieldsID="e769db03b839454d9301c7bf71b8927a" ns2:_="" ns3:_="">
    <xsd:import namespace="4da6588c-a52b-4d0b-8663-93e0f7ef87c0"/>
    <xsd:import namespace="db72c12f-87a4-44ab-bbc5-4cc8306b158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a6588c-a52b-4d0b-8663-93e0f7ef87c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7c8a686f-bba2-44f2-819b-edf0b3003fbd"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b72c12f-87a4-44ab-bbc5-4cc8306b158a"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4a90b710-f748-4220-b362-4102ae550bf9}" ma:internalName="TaxCatchAll" ma:showField="CatchAllData" ma:web="db72c12f-87a4-44ab-bbc5-4cc8306b15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da6588c-a52b-4d0b-8663-93e0f7ef87c0">
      <Terms xmlns="http://schemas.microsoft.com/office/infopath/2007/PartnerControls"/>
    </lcf76f155ced4ddcb4097134ff3c332f>
    <TaxCatchAll xmlns="db72c12f-87a4-44ab-bbc5-4cc8306b158a" xsi:nil="true"/>
  </documentManagement>
</p:properties>
</file>

<file path=customXml/itemProps1.xml><?xml version="1.0" encoding="utf-8"?>
<ds:datastoreItem xmlns:ds="http://schemas.openxmlformats.org/officeDocument/2006/customXml" ds:itemID="{178E2273-0FA0-49E0-B62C-FD1FF9843799}"/>
</file>

<file path=customXml/itemProps2.xml><?xml version="1.0" encoding="utf-8"?>
<ds:datastoreItem xmlns:ds="http://schemas.openxmlformats.org/officeDocument/2006/customXml" ds:itemID="{4185A3BC-8F6E-4DE9-A851-B67FEF49A5CD}"/>
</file>

<file path=customXml/itemProps3.xml><?xml version="1.0" encoding="utf-8"?>
<ds:datastoreItem xmlns:ds="http://schemas.openxmlformats.org/officeDocument/2006/customXml" ds:itemID="{ABDE3962-28CF-4E6D-A323-9C1D312D450F}"/>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R24-25J-003_Project_Proposal[1].pptx</dc:title>
  <cp:revision>1</cp:revision>
  <dcterms:created xsi:type="dcterms:W3CDTF">2006-08-16T00:00:00Z</dcterms:created>
  <dcterms:modified xsi:type="dcterms:W3CDTF">2011-08-01T06:04:30Z</dcterms:modified>
  <dc:identifier>DAGUUON7Kus</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0x0101007D2C76CD229CDD4285A19EEDA46A2A94</vt:lpwstr>
  </property>
</Properties>
</file>

<file path=docProps/thumbnail.jpeg>
</file>